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13"/>
  </p:notesMasterIdLst>
  <p:handoutMasterIdLst>
    <p:handoutMasterId r:id="rId14"/>
  </p:handoutMasterIdLst>
  <p:sldIdLst>
    <p:sldId id="294" r:id="rId5"/>
    <p:sldId id="258" r:id="rId6"/>
    <p:sldId id="260" r:id="rId7"/>
    <p:sldId id="261" r:id="rId8"/>
    <p:sldId id="262" r:id="rId9"/>
    <p:sldId id="263" r:id="rId10"/>
    <p:sldId id="295" r:id="rId11"/>
    <p:sldId id="259" r:id="rId12"/>
  </p:sldIdLst>
  <p:sldSz cx="12192000" cy="6858000"/>
  <p:notesSz cx="9309100" cy="70231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5E6AB12-68E3-7536-3086-970704DC0043}" name="Nadia McDowell" initials="NM" userId="S::nadia.mcdowell@cambiumassessment.com::4a7051d3-cf0a-4a33-9b55-7075dcdef7e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Microsoft Office User" initials="Office [7]" lastIdx="1" clrIdx="6"/>
  <p:cmAuthor id="1" name="Jehle, Angela" initials="JA" lastIdx="6" clrIdx="0">
    <p:extLst>
      <p:ext uri="{19B8F6BF-5375-455C-9EA6-DF929625EA0E}">
        <p15:presenceInfo xmlns:p15="http://schemas.microsoft.com/office/powerpoint/2012/main" userId="S-1-5-21-1472932569-214068005-926709054-8506" providerId="AD"/>
      </p:ext>
    </p:extLst>
  </p:cmAuthor>
  <p:cmAuthor id="8" name="Microsoft Office User" initials="Office [6]" lastIdx="1" clrIdx="7"/>
  <p:cmAuthor id="2" name="Linda K. Reed" initials="lkr" lastIdx="33" clrIdx="1">
    <p:extLst>
      <p:ext uri="{19B8F6BF-5375-455C-9EA6-DF929625EA0E}">
        <p15:presenceInfo xmlns:p15="http://schemas.microsoft.com/office/powerpoint/2012/main" userId="Linda K. Reed" providerId="None"/>
      </p:ext>
    </p:extLst>
  </p:cmAuthor>
  <p:cmAuthor id="9" name="Bracey, Niema" initials="BN" lastIdx="1" clrIdx="8">
    <p:extLst>
      <p:ext uri="{19B8F6BF-5375-455C-9EA6-DF929625EA0E}">
        <p15:presenceInfo xmlns:p15="http://schemas.microsoft.com/office/powerpoint/2012/main" userId="Bracey, Niema" providerId="None"/>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10" name="Tulay Atay-Turhan" initials="TA" lastIdx="1" clrIdx="9">
    <p:extLst>
      <p:ext uri="{19B8F6BF-5375-455C-9EA6-DF929625EA0E}">
        <p15:presenceInfo xmlns:p15="http://schemas.microsoft.com/office/powerpoint/2012/main" userId="S::tulay.atayturhan@cambiumassessment.com::8f716b5f-0b95-411f-9247-d17d4affd20e" providerId="AD"/>
      </p:ext>
    </p:extLst>
  </p:cmAuthor>
  <p:cmAuthor id="4" name="Note" initials="Note" lastIdx="2" clrIdx="3">
    <p:extLst>
      <p:ext uri="{19B8F6BF-5375-455C-9EA6-DF929625EA0E}">
        <p15:presenceInfo xmlns:p15="http://schemas.microsoft.com/office/powerpoint/2012/main" userId="Note" providerId="None"/>
      </p:ext>
    </p:extLst>
  </p:cmAuthor>
  <p:cmAuthor id="11" name="Niema Bracey" initials="NB" lastIdx="2" clrIdx="10">
    <p:extLst>
      <p:ext uri="{19B8F6BF-5375-455C-9EA6-DF929625EA0E}">
        <p15:presenceInfo xmlns:p15="http://schemas.microsoft.com/office/powerpoint/2012/main" userId="S::niema.bracey@cambiumassessment.com::72bf6f64-b04d-4645-a584-afcead78475f" providerId="AD"/>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12" name="Ledis Castillo" initials="LC" lastIdx="1" clrIdx="11">
    <p:extLst>
      <p:ext uri="{19B8F6BF-5375-455C-9EA6-DF929625EA0E}">
        <p15:presenceInfo xmlns:p15="http://schemas.microsoft.com/office/powerpoint/2012/main" userId="Ledis Castillo" providerId="None"/>
      </p:ext>
    </p:extLst>
  </p:cmAuthor>
  <p:cmAuthor id="6" name="Microsoft Office User" initials="Office [2]" lastIdx="1" clrIdx="5"/>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A08"/>
    <a:srgbClr val="2C9ED9"/>
    <a:srgbClr val="C6E7F7"/>
    <a:srgbClr val="26ABE1"/>
    <a:srgbClr val="319EFF"/>
    <a:srgbClr val="B9BBBE"/>
    <a:srgbClr val="A8CF91"/>
    <a:srgbClr val="006298"/>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13" autoAdjust="0"/>
    <p:restoredTop sz="82952" autoAdjust="0"/>
  </p:normalViewPr>
  <p:slideViewPr>
    <p:cSldViewPr snapToGrid="0">
      <p:cViewPr varScale="1">
        <p:scale>
          <a:sx n="70" d="100"/>
          <a:sy n="70" d="100"/>
        </p:scale>
        <p:origin x="1200" y="53"/>
      </p:cViewPr>
      <p:guideLst>
        <p:guide orient="horz" pos="3840"/>
        <p:guide pos="3840"/>
      </p:guideLst>
    </p:cSldViewPr>
  </p:slideViewPr>
  <p:outlineViewPr>
    <p:cViewPr>
      <p:scale>
        <a:sx n="33" d="100"/>
        <a:sy n="33" d="100"/>
      </p:scale>
      <p:origin x="0" y="-79560"/>
    </p:cViewPr>
  </p:outlineViewPr>
  <p:notesTextViewPr>
    <p:cViewPr>
      <p:scale>
        <a:sx n="100" d="100"/>
        <a:sy n="100" d="100"/>
      </p:scale>
      <p:origin x="0" y="0"/>
    </p:cViewPr>
  </p:notesTextViewPr>
  <p:sorterViewPr>
    <p:cViewPr varScale="1">
      <p:scale>
        <a:sx n="1" d="1"/>
        <a:sy n="1" d="1"/>
      </p:scale>
      <p:origin x="0" y="-5429"/>
    </p:cViewPr>
  </p:sorterViewPr>
  <p:notesViewPr>
    <p:cSldViewPr snapToGrid="0">
      <p:cViewPr varScale="1">
        <p:scale>
          <a:sx n="80" d="100"/>
          <a:sy n="80" d="100"/>
        </p:scale>
        <p:origin x="214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533400" y="2790010"/>
            <a:ext cx="8229600"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Welcome to the online training module for Entering Reason Not Tested codes</a:t>
            </a:r>
            <a:r>
              <a:rPr lang="en-US" sz="1200" kern="1200" baseline="0" dirty="0">
                <a:solidFill>
                  <a:schemeClr val="tx1"/>
                </a:solidFill>
                <a:effectLst/>
                <a:latin typeface="Calibri"/>
                <a:ea typeface="+mn-ea"/>
                <a:cs typeface="+mn-cs"/>
              </a:rPr>
              <a:t> </a:t>
            </a:r>
            <a:r>
              <a:rPr lang="en-US" sz="1200" kern="1200" dirty="0">
                <a:solidFill>
                  <a:schemeClr val="tx1"/>
                </a:solidFill>
                <a:effectLst/>
                <a:latin typeface="Calibri"/>
                <a:ea typeface="+mn-ea"/>
                <a:cs typeface="+mn-cs"/>
              </a:rPr>
              <a:t>in TIDE. In this training module, we will walk through the process for entering Reason </a:t>
            </a:r>
            <a:r>
              <a:rPr lang="en-US" sz="1200" kern="1200" baseline="0" dirty="0">
                <a:solidFill>
                  <a:schemeClr val="tx1"/>
                </a:solidFill>
                <a:effectLst/>
                <a:latin typeface="Calibri"/>
                <a:ea typeface="+mn-ea"/>
                <a:cs typeface="+mn-cs"/>
              </a:rPr>
              <a:t>Not Tested codes to explain student non-participation in the assessment</a:t>
            </a:r>
            <a:r>
              <a:rPr lang="en-US" sz="1200" kern="1200" baseline="0" dirty="0">
                <a:solidFill>
                  <a:schemeClr val="tx1"/>
                </a:solidFill>
                <a:effectLst/>
                <a:latin typeface="Calibri"/>
                <a:ea typeface="+mn-ea"/>
                <a:cs typeface="Arial" panose="020B0604020202020204" pitchFamily="34" charset="0"/>
              </a:rPr>
              <a:t>. Your state may also refer to Reason Not Tested codes as non-participation or special codes. </a:t>
            </a:r>
          </a:p>
          <a:p>
            <a:endParaRPr lang="en-US" sz="1200" dirty="0"/>
          </a:p>
        </p:txBody>
      </p:sp>
      <p:sp>
        <p:nvSpPr>
          <p:cNvPr id="4" name="Slide Number Placeholder 3"/>
          <p:cNvSpPr>
            <a:spLocks noGrp="1"/>
          </p:cNvSpPr>
          <p:nvPr>
            <p:ph type="sldNum" sz="quarter" idx="10"/>
          </p:nvPr>
        </p:nvSpPr>
        <p:spPr>
          <a:xfrm>
            <a:off x="4615277" y="6789012"/>
            <a:ext cx="78548" cy="231784"/>
          </a:xfrm>
        </p:spPr>
        <p:txBody>
          <a:bodyPr/>
          <a:lstStyle/>
          <a:p>
            <a:fld id="{B54DC83E-89B8-4806-9A94-7D2BAA520DC6}" type="slidenum">
              <a:rPr lang="en-US" smtClean="0"/>
              <a:pPr/>
              <a:t>1</a:t>
            </a:fld>
            <a:endParaRPr lang="en-US" dirty="0"/>
          </a:p>
        </p:txBody>
      </p:sp>
    </p:spTree>
    <p:extLst>
      <p:ext uri="{BB962C8B-B14F-4D97-AF65-F5344CB8AC3E}">
        <p14:creationId xmlns:p14="http://schemas.microsoft.com/office/powerpoint/2010/main" val="2921604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rPr>
              <a:t>The</a:t>
            </a:r>
            <a:r>
              <a:rPr lang="en-US" baseline="0" dirty="0">
                <a:latin typeface="+mn-lt"/>
              </a:rPr>
              <a:t> “</a:t>
            </a:r>
            <a:r>
              <a:rPr lang="en-US" i="0" baseline="0" dirty="0">
                <a:latin typeface="+mn-lt"/>
              </a:rPr>
              <a:t>Entering Reason Not Tested Codes” module</a:t>
            </a:r>
            <a:r>
              <a:rPr lang="en-US" dirty="0">
                <a:latin typeface="+mn-lt"/>
              </a:rPr>
              <a:t> is</a:t>
            </a:r>
            <a:r>
              <a:rPr lang="en-US" baseline="0" dirty="0">
                <a:latin typeface="+mn-lt"/>
              </a:rPr>
              <a:t> last in a series of online training modules on the TIDE system and its features. Visit the other training modules to learn about other features in TIDE and c</a:t>
            </a:r>
            <a:r>
              <a:rPr lang="en-US" sz="1200" baseline="0" dirty="0">
                <a:solidFill>
                  <a:schemeClr val="tx1"/>
                </a:solidFill>
                <a:latin typeface="+mn-lt"/>
                <a:cs typeface="Arial" panose="020B0604020202020204" pitchFamily="34" charset="0"/>
              </a:rPr>
              <a:t>heck out the </a:t>
            </a:r>
            <a:r>
              <a:rPr lang="en-US" sz="1200" i="1" baseline="0" dirty="0">
                <a:solidFill>
                  <a:schemeClr val="tx1"/>
                </a:solidFill>
                <a:latin typeface="+mn-lt"/>
                <a:cs typeface="Arial" panose="020B0604020202020204" pitchFamily="34" charset="0"/>
              </a:rPr>
              <a:t>TIDE User Guide</a:t>
            </a:r>
            <a:r>
              <a:rPr lang="en-US" sz="1200" i="0" baseline="0" dirty="0">
                <a:solidFill>
                  <a:schemeClr val="tx1"/>
                </a:solidFill>
                <a:latin typeface="+mn-lt"/>
                <a:cs typeface="Arial" panose="020B0604020202020204" pitchFamily="34" charset="0"/>
              </a:rPr>
              <a:t> on your state’s portal for additional information about features in your state’s version of TIDE.</a:t>
            </a:r>
            <a:endParaRPr lang="en-US" sz="1200" dirty="0">
              <a:solidFill>
                <a:schemeClr val="tx1"/>
              </a:solidFill>
              <a:latin typeface="+mn-lt"/>
              <a:cs typeface="Arial" panose="020B0604020202020204" pitchFamily="34" charset="0"/>
            </a:endParaRPr>
          </a:p>
          <a:p>
            <a:endParaRPr lang="en-US"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latin typeface="+mn-lt"/>
                <a:cs typeface="Arial" panose="020B0604020202020204" pitchFamily="34" charset="0"/>
              </a:rPr>
              <a:t>Please note that your state’s version of TIDE may be different from the images shown in this presentation. </a:t>
            </a:r>
            <a:endParaRPr lang="en-US" sz="1200" dirty="0">
              <a:solidFill>
                <a:schemeClr val="tx1"/>
              </a:solidFill>
              <a:latin typeface="+mn-lt"/>
              <a:cs typeface="Arial" panose="020B0604020202020204" pitchFamily="34" charset="0"/>
            </a:endParaRPr>
          </a:p>
          <a:p>
            <a:endParaRPr lang="en-US" dirty="0">
              <a:latin typeface="+mn-lt"/>
            </a:endParaRPr>
          </a:p>
          <a:p>
            <a:endParaRPr lang="en-US" dirty="0">
              <a:latin typeface="+mn-lt"/>
            </a:endParaRPr>
          </a:p>
          <a:p>
            <a:endParaRPr lang="en-US" dirty="0">
              <a:latin typeface="+mn-lt"/>
            </a:endParaRPr>
          </a:p>
        </p:txBody>
      </p:sp>
      <p:sp>
        <p:nvSpPr>
          <p:cNvPr id="4" name="Slide Number Placeholder 3"/>
          <p:cNvSpPr>
            <a:spLocks noGrp="1"/>
          </p:cNvSpPr>
          <p:nvPr>
            <p:ph type="sldNum" sz="quarter" idx="10"/>
          </p:nvPr>
        </p:nvSpPr>
        <p:spPr/>
        <p:txBody>
          <a:bodyPr/>
          <a:lstStyle/>
          <a:p>
            <a:fld id="{4AE8269C-694B-4806-963E-32FC1AADACD6}" type="slidenum">
              <a:rPr lang="en-US" smtClean="0"/>
              <a:t>2</a:t>
            </a:fld>
            <a:endParaRPr lang="en-US"/>
          </a:p>
        </p:txBody>
      </p:sp>
    </p:spTree>
    <p:extLst>
      <p:ext uri="{BB962C8B-B14F-4D97-AF65-F5344CB8AC3E}">
        <p14:creationId xmlns:p14="http://schemas.microsoft.com/office/powerpoint/2010/main" val="2719821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pitchFamily="-48" charset="-128"/>
                <a:cs typeface="Arial" panose="020B0604020202020204" pitchFamily="34" charset="0"/>
              </a:rPr>
              <a:t>In the </a:t>
            </a:r>
            <a:r>
              <a:rPr lang="en-US" sz="1200" b="1" kern="1200" dirty="0">
                <a:solidFill>
                  <a:schemeClr val="tx1"/>
                </a:solidFill>
                <a:effectLst/>
                <a:latin typeface="+mn-lt"/>
                <a:ea typeface="ＭＳ Ｐゴシック" pitchFamily="-48" charset="-128"/>
                <a:cs typeface="Arial" panose="020B0604020202020204" pitchFamily="34" charset="0"/>
              </a:rPr>
              <a:t>After Testing</a:t>
            </a:r>
            <a:r>
              <a:rPr lang="en-US" sz="1200" kern="1200" dirty="0">
                <a:solidFill>
                  <a:schemeClr val="tx1"/>
                </a:solidFill>
                <a:effectLst/>
                <a:latin typeface="+mn-lt"/>
                <a:ea typeface="ＭＳ Ｐゴシック" pitchFamily="-48" charset="-128"/>
                <a:cs typeface="Arial" panose="020B0604020202020204" pitchFamily="34" charset="0"/>
              </a:rPr>
              <a:t> section</a:t>
            </a:r>
            <a:r>
              <a:rPr lang="en-US" sz="1200" kern="1200" baseline="0" dirty="0">
                <a:solidFill>
                  <a:schemeClr val="tx1"/>
                </a:solidFill>
                <a:effectLst/>
                <a:latin typeface="+mn-lt"/>
                <a:ea typeface="ＭＳ Ｐゴシック" pitchFamily="-48" charset="-128"/>
                <a:cs typeface="Arial" panose="020B0604020202020204" pitchFamily="34" charset="0"/>
              </a:rPr>
              <a:t> of the TIDE dashboard, the </a:t>
            </a:r>
            <a:r>
              <a:rPr lang="en-US" sz="1200" b="1" kern="1200" baseline="0" dirty="0">
                <a:solidFill>
                  <a:schemeClr val="tx1"/>
                </a:solidFill>
                <a:effectLst/>
                <a:latin typeface="+mn-lt"/>
                <a:ea typeface="ＭＳ Ｐゴシック" pitchFamily="-48" charset="-128"/>
                <a:cs typeface="Arial" panose="020B0604020202020204" pitchFamily="34" charset="0"/>
              </a:rPr>
              <a:t>Data Cleanup </a:t>
            </a:r>
            <a:r>
              <a:rPr lang="en-US" sz="1200" kern="1200" baseline="0" dirty="0">
                <a:solidFill>
                  <a:schemeClr val="tx1"/>
                </a:solidFill>
                <a:effectLst/>
                <a:latin typeface="+mn-lt"/>
                <a:ea typeface="ＭＳ Ｐゴシック" pitchFamily="-48" charset="-128"/>
                <a:cs typeface="Arial" panose="020B0604020202020204" pitchFamily="34" charset="0"/>
              </a:rPr>
              <a:t>task menu lets users </a:t>
            </a:r>
            <a:r>
              <a:rPr lang="en-US" sz="1200" b="0" i="0" u="none" strike="noStrike" kern="1200" baseline="0" dirty="0">
                <a:solidFill>
                  <a:schemeClr val="tx1"/>
                </a:solidFill>
                <a:latin typeface="+mn-lt"/>
                <a:ea typeface="ＭＳ Ｐゴシック" pitchFamily="-48" charset="-128"/>
                <a:cs typeface="Arial" panose="020B0604020202020204" pitchFamily="34" charset="0"/>
              </a:rPr>
              <a:t>enter Reason Not Tested Codes to explain student non-participation and resolve test discrepancies.</a:t>
            </a:r>
            <a:endParaRPr lang="en-US" dirty="0">
              <a:latin typeface="+mn-lt"/>
            </a:endParaRP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2151185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cs typeface="Arial" panose="020B0604020202020204" pitchFamily="34" charset="0"/>
              </a:rPr>
              <a:t>There are circumstances in which a student did not participate in an expected test or participated in a test but in a non-standard way. Examples could include a student inadvertently taking an incorrect test, a parent opt-out, or the student not receiving appropriate </a:t>
            </a:r>
            <a:r>
              <a:rPr lang="en-US" strike="noStrike" dirty="0">
                <a:latin typeface="+mn-lt"/>
                <a:cs typeface="Arial" panose="020B0604020202020204" pitchFamily="34" charset="0"/>
              </a:rPr>
              <a:t>instruction prior to the test. In such instances, you need to assign a </a:t>
            </a:r>
            <a:r>
              <a:rPr lang="en-US" b="0" strike="noStrike" dirty="0">
                <a:latin typeface="+mn-lt"/>
                <a:cs typeface="Arial" panose="020B0604020202020204" pitchFamily="34" charset="0"/>
              </a:rPr>
              <a:t>non-participation or reason-not-tested code </a:t>
            </a:r>
            <a:r>
              <a:rPr lang="en-US" strike="noStrike" dirty="0">
                <a:latin typeface="+mn-lt"/>
                <a:cs typeface="Arial" panose="020B0604020202020204" pitchFamily="34" charset="0"/>
              </a:rPr>
              <a:t>to the student’s test so that the </a:t>
            </a:r>
            <a:r>
              <a:rPr lang="en-US" u="none" strike="noStrike" dirty="0">
                <a:latin typeface="+mn-lt"/>
                <a:cs typeface="Arial" panose="020B0604020202020204" pitchFamily="34" charset="0"/>
              </a:rPr>
              <a:t>Reporting System </a:t>
            </a:r>
            <a:r>
              <a:rPr lang="en-US" strike="noStrike" dirty="0">
                <a:latin typeface="+mn-lt"/>
                <a:cs typeface="Arial" panose="020B0604020202020204" pitchFamily="34" charset="0"/>
              </a:rPr>
              <a:t>can accurately </a:t>
            </a:r>
            <a:r>
              <a:rPr lang="en-US" dirty="0">
                <a:latin typeface="+mn-lt"/>
                <a:cs typeface="Arial" panose="020B0604020202020204" pitchFamily="34" charset="0"/>
              </a:rPr>
              <a:t>explain the non-participation. </a:t>
            </a:r>
          </a:p>
          <a:p>
            <a:endParaRPr lang="en-US" dirty="0">
              <a:latin typeface="+mn-lt"/>
              <a:cs typeface="Arial" panose="020B0604020202020204" pitchFamily="34" charset="0"/>
            </a:endParaRPr>
          </a:p>
          <a:p>
            <a:r>
              <a:rPr lang="en-US" dirty="0">
                <a:latin typeface="+mn-lt"/>
                <a:cs typeface="Arial" panose="020B0604020202020204" pitchFamily="34" charset="0"/>
              </a:rPr>
              <a:t>For a list of Reason Not Tested codes</a:t>
            </a:r>
            <a:r>
              <a:rPr lang="en-US" baseline="0" dirty="0">
                <a:latin typeface="+mn-lt"/>
                <a:cs typeface="Arial" panose="020B0604020202020204" pitchFamily="34" charset="0"/>
              </a:rPr>
              <a:t> and their descriptions, please consult your state’s </a:t>
            </a:r>
            <a:r>
              <a:rPr lang="en-US" i="1" baseline="0" dirty="0">
                <a:latin typeface="+mn-lt"/>
                <a:cs typeface="Arial" panose="020B0604020202020204" pitchFamily="34" charset="0"/>
              </a:rPr>
              <a:t>TIDE User Guide</a:t>
            </a:r>
            <a:r>
              <a:rPr lang="en-US" baseline="0" dirty="0">
                <a:latin typeface="+mn-lt"/>
                <a:cs typeface="Arial" panose="020B0604020202020204" pitchFamily="34" charset="0"/>
              </a:rPr>
              <a:t>.</a:t>
            </a:r>
            <a:endParaRPr lang="en-US" dirty="0">
              <a:latin typeface="+mn-lt"/>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942068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mn-lt"/>
                <a:cs typeface="Arial" panose="020B0604020202020204" pitchFamily="34" charset="0"/>
              </a:rPr>
              <a:t>To view or edit a student’s Reason Not Tested Codes</a:t>
            </a:r>
            <a:r>
              <a:rPr lang="en-US" baseline="0" dirty="0">
                <a:latin typeface="+mn-lt"/>
                <a:cs typeface="Arial" panose="020B0604020202020204" pitchFamily="34" charset="0"/>
              </a:rPr>
              <a:t> from the </a:t>
            </a:r>
            <a:r>
              <a:rPr lang="en-US" b="1" baseline="0" dirty="0">
                <a:latin typeface="+mn-lt"/>
                <a:cs typeface="Arial" panose="020B0604020202020204" pitchFamily="34" charset="0"/>
              </a:rPr>
              <a:t>Reason Not Tested Codes </a:t>
            </a:r>
            <a:r>
              <a:rPr lang="en-US" baseline="0" dirty="0">
                <a:latin typeface="+mn-lt"/>
                <a:cs typeface="Arial" panose="020B0604020202020204" pitchFamily="34" charset="0"/>
              </a:rPr>
              <a:t>page, select a district and school from the drop-down lists, if available. You may enter a student’s first or last name, SSID, gender, or assessed grade if desired. </a:t>
            </a:r>
            <a:r>
              <a:rPr lang="en-US" sz="1200" b="0" i="0" u="none" strike="noStrike" kern="1200" baseline="0" dirty="0">
                <a:solidFill>
                  <a:schemeClr val="tx1"/>
                </a:solidFill>
                <a:latin typeface="+mn-lt"/>
                <a:ea typeface="ＭＳ Ｐゴシック" pitchFamily="-48" charset="-128"/>
                <a:cs typeface="Arial" panose="020B0604020202020204" pitchFamily="34" charset="0"/>
              </a:rPr>
              <a:t>You can further refine your criteria by entering additional demographic information or test settings in the </a:t>
            </a:r>
            <a:r>
              <a:rPr lang="en-US" sz="1200" b="1" i="0" u="none" strike="noStrike" kern="1200" baseline="0" dirty="0">
                <a:solidFill>
                  <a:schemeClr val="tx1"/>
                </a:solidFill>
                <a:latin typeface="+mn-lt"/>
                <a:ea typeface="ＭＳ Ｐゴシック" pitchFamily="-48" charset="-128"/>
                <a:cs typeface="Arial" panose="020B0604020202020204" pitchFamily="34" charset="0"/>
              </a:rPr>
              <a:t>Advanced Search</a:t>
            </a:r>
            <a:r>
              <a:rPr lang="en-US" sz="1200" b="0" i="0" u="none" strike="noStrike" kern="1200" baseline="0" dirty="0">
                <a:solidFill>
                  <a:schemeClr val="tx1"/>
                </a:solidFill>
                <a:latin typeface="+mn-lt"/>
                <a:ea typeface="ＭＳ Ｐゴシック" pitchFamily="-48" charset="-128"/>
                <a:cs typeface="Arial" panose="020B0604020202020204" pitchFamily="34" charset="0"/>
              </a:rPr>
              <a:t> panel.</a:t>
            </a:r>
            <a:r>
              <a:rPr lang="en-US" sz="1200" b="1" i="0" u="none" strike="noStrike" kern="1200" baseline="0" dirty="0">
                <a:solidFill>
                  <a:schemeClr val="tx1"/>
                </a:solidFill>
                <a:latin typeface="+mn-lt"/>
                <a:ea typeface="ＭＳ Ｐゴシック" pitchFamily="-48" charset="-128"/>
                <a:cs typeface="Arial" panose="020B0604020202020204" pitchFamily="34" charset="0"/>
              </a:rPr>
              <a:t> </a:t>
            </a:r>
            <a:endParaRPr lang="en-US" baseline="0" dirty="0">
              <a:latin typeface="+mn-lt"/>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baseline="0" dirty="0">
              <a:latin typeface="+mn-lt"/>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0" baseline="0" dirty="0">
                <a:latin typeface="+mn-lt"/>
                <a:cs typeface="Arial" panose="020B0604020202020204" pitchFamily="34" charset="0"/>
              </a:rPr>
              <a:t>Click </a:t>
            </a:r>
            <a:r>
              <a:rPr lang="en-US" b="1" baseline="0" dirty="0">
                <a:latin typeface="+mn-lt"/>
                <a:cs typeface="Arial" panose="020B0604020202020204" pitchFamily="34" charset="0"/>
              </a:rPr>
              <a:t>Search</a:t>
            </a:r>
            <a:r>
              <a:rPr lang="en-US" b="0" baseline="0" dirty="0">
                <a:latin typeface="+mn-lt"/>
                <a:cs typeface="Arial" panose="020B0604020202020204" pitchFamily="34" charset="0"/>
              </a:rPr>
              <a:t> to retrieve a list of students matching your selected criteria. </a:t>
            </a:r>
            <a:r>
              <a:rPr lang="en-US" altLang="en-US" sz="1200" b="0" i="0" u="none" strike="noStrike" kern="1200" baseline="0" dirty="0">
                <a:solidFill>
                  <a:schemeClr val="tx1"/>
                </a:solidFill>
                <a:latin typeface="+mn-lt"/>
                <a:ea typeface="ＭＳ Ｐゴシック" pitchFamily="-48" charset="-128"/>
                <a:cs typeface="Arial" panose="020B0604020202020204" pitchFamily="34" charset="0"/>
              </a:rPr>
              <a:t>If your user role permits, you can edit a student’s Reason Not Tested Codes by clicking the green pencil icon next to each student’s name in the search results page. </a:t>
            </a:r>
            <a:endParaRPr lang="en-US" b="0" dirty="0">
              <a:latin typeface="+mn-lt"/>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2515671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ltLang="en-US" sz="1200" b="0" i="0" u="none" strike="noStrike" kern="1200" baseline="0" dirty="0">
                <a:solidFill>
                  <a:schemeClr val="tx1"/>
                </a:solidFill>
                <a:latin typeface="+mn-lt"/>
                <a:ea typeface="ＭＳ Ｐゴシック" pitchFamily="-48" charset="-128"/>
                <a:cs typeface="Arial" panose="020B0604020202020204" pitchFamily="34" charset="0"/>
              </a:rPr>
              <a:t>When you click the green pencil icon, another page will appear where you can edit and save the student’s Reason Not Tested Codes. T</a:t>
            </a:r>
            <a:r>
              <a:rPr lang="en-US" baseline="0" dirty="0">
                <a:latin typeface="+mn-lt"/>
                <a:cs typeface="Arial" panose="020B0604020202020204" pitchFamily="34" charset="0"/>
              </a:rPr>
              <a:t>he </a:t>
            </a:r>
            <a:r>
              <a:rPr lang="en-US" b="1" baseline="0" dirty="0">
                <a:latin typeface="+mn-lt"/>
                <a:cs typeface="Arial" panose="020B0604020202020204" pitchFamily="34" charset="0"/>
              </a:rPr>
              <a:t>Student Information</a:t>
            </a:r>
            <a:r>
              <a:rPr lang="en-US" baseline="0" dirty="0">
                <a:latin typeface="+mn-lt"/>
                <a:cs typeface="Arial" panose="020B0604020202020204" pitchFamily="34" charset="0"/>
              </a:rPr>
              <a:t> panel provides the student’s demographic information. The student’s available tests and special codes are listed in the </a:t>
            </a:r>
            <a:r>
              <a:rPr lang="en-US" b="1" baseline="0" dirty="0">
                <a:latin typeface="+mn-lt"/>
                <a:cs typeface="Arial" panose="020B0604020202020204" pitchFamily="34" charset="0"/>
              </a:rPr>
              <a:t>Special Codes </a:t>
            </a:r>
            <a:r>
              <a:rPr lang="en-US" baseline="0" dirty="0">
                <a:latin typeface="+mn-lt"/>
                <a:cs typeface="Arial" panose="020B0604020202020204" pitchFamily="34" charset="0"/>
              </a:rPr>
              <a:t>panel.</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latin typeface="+mn-lt"/>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latin typeface="+mn-lt"/>
                <a:cs typeface="Arial" panose="020B0604020202020204" pitchFamily="34" charset="0"/>
              </a:rPr>
              <a:t>To edit the student’s Reason Not Tested Codes, from the drop-down lists in the </a:t>
            </a:r>
            <a:r>
              <a:rPr lang="en-US" b="1" baseline="0" dirty="0">
                <a:latin typeface="+mn-lt"/>
                <a:cs typeface="Arial" panose="020B0604020202020204" pitchFamily="34" charset="0"/>
              </a:rPr>
              <a:t>Special Codes </a:t>
            </a:r>
            <a:r>
              <a:rPr lang="en-US" baseline="0" dirty="0">
                <a:latin typeface="+mn-lt"/>
                <a:cs typeface="Arial" panose="020B0604020202020204" pitchFamily="34" charset="0"/>
              </a:rPr>
              <a:t>panel, select the special code for each available test, as required, and click </a:t>
            </a:r>
            <a:r>
              <a:rPr lang="en-US" b="1" baseline="0" dirty="0">
                <a:latin typeface="+mn-lt"/>
                <a:cs typeface="Arial" panose="020B0604020202020204" pitchFamily="34" charset="0"/>
              </a:rPr>
              <a:t>Save</a:t>
            </a:r>
            <a:r>
              <a:rPr lang="en-US" baseline="0" dirty="0">
                <a:latin typeface="+mn-lt"/>
                <a:cs typeface="Arial" panose="020B0604020202020204" pitchFamily="34" charset="0"/>
              </a:rPr>
              <a:t>.</a:t>
            </a:r>
            <a:endParaRPr lang="en-US" dirty="0">
              <a:latin typeface="+mn-lt"/>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3359716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cs typeface="Arial" panose="020B0604020202020204" pitchFamily="34" charset="0"/>
              </a:rPr>
              <a:t>To </a:t>
            </a:r>
            <a:r>
              <a:rPr lang="en-US" dirty="0">
                <a:latin typeface="+mn-lt"/>
              </a:rPr>
              <a:t>enter Reason Not Tested Codes for multiple students, select </a:t>
            </a:r>
            <a:r>
              <a:rPr lang="en-US" b="1" dirty="0">
                <a:latin typeface="+mn-lt"/>
              </a:rPr>
              <a:t>Upload Reason Not Tested </a:t>
            </a:r>
            <a:r>
              <a:rPr lang="en-US" b="0" dirty="0">
                <a:latin typeface="+mn-lt"/>
              </a:rPr>
              <a:t>from the </a:t>
            </a:r>
            <a:r>
              <a:rPr lang="en-US" b="1" dirty="0">
                <a:latin typeface="+mn-lt"/>
              </a:rPr>
              <a:t>Data Cleanup </a:t>
            </a:r>
            <a:r>
              <a:rPr lang="en-US" b="0" dirty="0">
                <a:latin typeface="+mn-lt"/>
              </a:rPr>
              <a:t>task menu</a:t>
            </a:r>
            <a:r>
              <a:rPr lang="en-US" b="1" dirty="0">
                <a:latin typeface="+mn-lt"/>
              </a:rPr>
              <a:t>. </a:t>
            </a:r>
          </a:p>
          <a:p>
            <a:endParaRPr lang="en-US" b="1" dirty="0">
              <a:latin typeface="+mn-lt"/>
            </a:endParaRPr>
          </a:p>
          <a:p>
            <a:r>
              <a:rPr lang="en-US" dirty="0">
                <a:latin typeface="+mn-lt"/>
              </a:rPr>
              <a:t>Download the provided template and choose from the Test dropdown and Code dropdown selectors. Upload the completed form.</a:t>
            </a:r>
          </a:p>
        </p:txBody>
      </p:sp>
      <p:sp>
        <p:nvSpPr>
          <p:cNvPr id="6" name="Slide Number Placeholder 5"/>
          <p:cNvSpPr>
            <a:spLocks noGrp="1"/>
          </p:cNvSpPr>
          <p:nvPr>
            <p:ph type="sldNum" sz="quarter" idx="5"/>
          </p:nvPr>
        </p:nvSpPr>
        <p:spPr/>
        <p:txBody>
          <a:bodyPr/>
          <a:lstStyle/>
          <a:p>
            <a:fld id="{B54DC83E-89B8-4806-9A94-7D2BAA520DC6}" type="slidenum">
              <a:rPr lang="en-US" smtClean="0"/>
              <a:pPr/>
              <a:t>7</a:t>
            </a:fld>
            <a:endParaRPr lang="en-US" dirty="0"/>
          </a:p>
        </p:txBody>
      </p:sp>
    </p:spTree>
    <p:extLst>
      <p:ext uri="{BB962C8B-B14F-4D97-AF65-F5344CB8AC3E}">
        <p14:creationId xmlns:p14="http://schemas.microsoft.com/office/powerpoint/2010/main" val="790658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latin typeface="+mn-lt"/>
                <a:cs typeface="Arial" panose="020B0604020202020204" pitchFamily="34" charset="0"/>
              </a:rPr>
              <a:t>Thank you for viewing this training module. </a:t>
            </a:r>
            <a:r>
              <a:rPr lang="en-US" dirty="0">
                <a:solidFill>
                  <a:schemeClr val="tx1"/>
                </a:solidFill>
                <a:latin typeface="+mn-lt"/>
                <a:cs typeface="Arial" panose="020B0604020202020204" pitchFamily="34" charset="0"/>
              </a:rPr>
              <a:t>For</a:t>
            </a:r>
            <a:r>
              <a:rPr lang="en-US" baseline="0" dirty="0">
                <a:solidFill>
                  <a:schemeClr val="tx1"/>
                </a:solidFill>
                <a:latin typeface="+mn-lt"/>
                <a:cs typeface="Arial" panose="020B0604020202020204" pitchFamily="34" charset="0"/>
              </a:rPr>
              <a:t> additional information, refer to your </a:t>
            </a:r>
            <a:r>
              <a:rPr lang="en-US" i="1" baseline="0" dirty="0">
                <a:solidFill>
                  <a:schemeClr val="tx1"/>
                </a:solidFill>
                <a:latin typeface="+mn-lt"/>
                <a:cs typeface="Arial" panose="020B0604020202020204" pitchFamily="34" charset="0"/>
              </a:rPr>
              <a:t>TIDE User Guide </a:t>
            </a:r>
            <a:r>
              <a:rPr lang="en-US" baseline="0" dirty="0">
                <a:solidFill>
                  <a:schemeClr val="tx1"/>
                </a:solidFill>
                <a:latin typeface="+mn-lt"/>
                <a:cs typeface="Arial" panose="020B0604020202020204" pitchFamily="34" charset="0"/>
              </a:rPr>
              <a:t>located on your portal. </a:t>
            </a:r>
            <a:r>
              <a:rPr lang="en-US" altLang="en-US" dirty="0">
                <a:latin typeface="+mn-lt"/>
                <a:cs typeface="Arial" panose="020B0604020202020204" pitchFamily="34" charset="0"/>
              </a:rPr>
              <a:t>You may also wish to view additional resources available on your state's portal.</a:t>
            </a:r>
            <a:endParaRPr lang="en-US" altLang="en-US" baseline="0" dirty="0">
              <a:latin typeface="+mn-lt"/>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latin typeface="+mn-lt"/>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latin typeface="+mn-lt"/>
                <a:cs typeface="Arial" panose="020B0604020202020204" pitchFamily="34" charset="0"/>
              </a:rPr>
              <a:t>I</a:t>
            </a:r>
            <a:r>
              <a:rPr lang="en-US" altLang="en-US" dirty="0">
                <a:latin typeface="+mn-lt"/>
                <a:cs typeface="Arial" panose="020B0604020202020204" pitchFamily="34" charset="0"/>
              </a:rPr>
              <a:t>f you have general questions or need further information, please consult your state’s Help Desk for assistance. </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17182116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488" y="1348448"/>
            <a:ext cx="10966449"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a:ln>
                  <a:noFill/>
                </a:ln>
                <a:solidFill>
                  <a:srgbClr val="FFFFFF">
                    <a:lumMod val="75000"/>
                  </a:srgbClr>
                </a:solidFill>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FFFFFF">
                  <a:lumMod val="75000"/>
                </a:srgbClr>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3422890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0" r:id="rId18"/>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8.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8.xml"/><Relationship Id="rId1" Type="http://schemas.openxmlformats.org/officeDocument/2006/relationships/tags" Target="../tags/tag6.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8.xml"/><Relationship Id="rId1" Type="http://schemas.openxmlformats.org/officeDocument/2006/relationships/tags" Target="../tags/tag7.xml"/><Relationship Id="rId5" Type="http://schemas.openxmlformats.org/officeDocument/2006/relationships/image" Target="../media/image6.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8.xml"/><Relationship Id="rId1" Type="http://schemas.openxmlformats.org/officeDocument/2006/relationships/tags" Target="../tags/tag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8.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89490" y="2304538"/>
            <a:ext cx="9011959" cy="1124462"/>
          </a:xfrm>
        </p:spPr>
        <p:txBody>
          <a:bodyPr>
            <a:normAutofit fontScale="90000"/>
          </a:bodyPr>
          <a:lstStyle/>
          <a:p>
            <a:pPr algn="l"/>
            <a:r>
              <a:rPr lang="en-US" cap="none" dirty="0"/>
              <a:t>Entering Reason Not Tested Codes</a:t>
            </a:r>
          </a:p>
        </p:txBody>
      </p:sp>
      <p:sp>
        <p:nvSpPr>
          <p:cNvPr id="3" name="Subtitle 2"/>
          <p:cNvSpPr>
            <a:spLocks noGrp="1"/>
          </p:cNvSpPr>
          <p:nvPr>
            <p:ph type="subTitle" idx="1"/>
          </p:nvPr>
        </p:nvSpPr>
        <p:spPr>
          <a:xfrm>
            <a:off x="2589491" y="3173754"/>
            <a:ext cx="8540496" cy="510491"/>
          </a:xfrm>
        </p:spPr>
        <p:txBody>
          <a:bodyPr>
            <a:noAutofit/>
          </a:bodyPr>
          <a:lstStyle/>
          <a:p>
            <a:pPr algn="l"/>
            <a:r>
              <a:rPr lang="en-US" sz="2800" cap="none" dirty="0"/>
              <a:t>Summative Training Module</a:t>
            </a:r>
          </a:p>
        </p:txBody>
      </p:sp>
      <p:sp>
        <p:nvSpPr>
          <p:cNvPr id="2" name="Rectangle 1">
            <a:extLst>
              <a:ext uri="{FF2B5EF4-FFF2-40B4-BE49-F238E27FC236}">
                <a16:creationId xmlns:a16="http://schemas.microsoft.com/office/drawing/2014/main" id="{8B420651-B147-4DF6-AF47-456D03F2BF5B}"/>
              </a:ext>
            </a:extLst>
          </p:cNvPr>
          <p:cNvSpPr/>
          <p:nvPr/>
        </p:nvSpPr>
        <p:spPr>
          <a:xfrm>
            <a:off x="9276250" y="6461326"/>
            <a:ext cx="2717411" cy="215444"/>
          </a:xfrm>
          <a:prstGeom prst="rect">
            <a:avLst/>
          </a:prstGeom>
        </p:spPr>
        <p:txBody>
          <a:bodyPr wrap="none">
            <a:spAutoFit/>
          </a:bodyPr>
          <a:lstStyle/>
          <a:p>
            <a:r>
              <a:rPr lang="en-US" sz="800" dirty="0">
                <a:solidFill>
                  <a:schemeClr val="bg1"/>
                </a:solidFill>
              </a:rPr>
              <a:t>Copyright © Cambium Assessment, Inc. All rights reserved.</a:t>
            </a:r>
          </a:p>
        </p:txBody>
      </p:sp>
    </p:spTree>
    <p:custDataLst>
      <p:tags r:id="rId1"/>
    </p:custDataLst>
    <p:extLst>
      <p:ext uri="{BB962C8B-B14F-4D97-AF65-F5344CB8AC3E}">
        <p14:creationId xmlns:p14="http://schemas.microsoft.com/office/powerpoint/2010/main" val="3274398742"/>
      </p:ext>
    </p:extLst>
  </p:cSld>
  <p:clrMapOvr>
    <a:masterClrMapping/>
  </p:clrMapOvr>
  <mc:AlternateContent xmlns:mc="http://schemas.openxmlformats.org/markup-compatibility/2006" xmlns:p14="http://schemas.microsoft.com/office/powerpoint/2010/main">
    <mc:Choice Requires="p14">
      <p:transition spd="slow" p14:dur="2000" advTm="25540"/>
    </mc:Choice>
    <mc:Fallback xmlns="">
      <p:transition spd="slow" advTm="2554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2775" y="993346"/>
            <a:ext cx="10966449" cy="5451431"/>
          </a:xfrm>
        </p:spPr>
        <p:txBody>
          <a:bodyPr>
            <a:noAutofit/>
          </a:bodyPr>
          <a:lstStyle/>
          <a:p>
            <a:pPr marL="457200" indent="-457200">
              <a:lnSpc>
                <a:spcPct val="100000"/>
              </a:lnSpc>
              <a:spcBef>
                <a:spcPts val="1200"/>
              </a:spcBef>
              <a:buAutoNum type="arabicPeriod"/>
            </a:pPr>
            <a:r>
              <a:rPr lang="en-US" sz="2400" dirty="0">
                <a:solidFill>
                  <a:srgbClr val="505A08"/>
                </a:solidFill>
              </a:rPr>
              <a:t>Activating Your Account and Navigating Through TIDE</a:t>
            </a:r>
          </a:p>
          <a:p>
            <a:pPr marL="457200" indent="-457200">
              <a:lnSpc>
                <a:spcPct val="100000"/>
              </a:lnSpc>
              <a:spcBef>
                <a:spcPts val="1200"/>
              </a:spcBef>
              <a:buAutoNum type="arabicPeriod"/>
            </a:pPr>
            <a:r>
              <a:rPr lang="en-US" sz="2400" dirty="0">
                <a:solidFill>
                  <a:srgbClr val="505A08"/>
                </a:solidFill>
              </a:rPr>
              <a:t>Adding and Editing Users</a:t>
            </a:r>
          </a:p>
          <a:p>
            <a:pPr marL="457200" indent="-457200">
              <a:lnSpc>
                <a:spcPct val="100000"/>
              </a:lnSpc>
              <a:spcBef>
                <a:spcPts val="1200"/>
              </a:spcBef>
              <a:buAutoNum type="arabicPeriod"/>
            </a:pPr>
            <a:r>
              <a:rPr lang="en-US" sz="2400" dirty="0">
                <a:solidFill>
                  <a:srgbClr val="505A08"/>
                </a:solidFill>
              </a:rPr>
              <a:t>Adding and Editing Students and Student Test Settings</a:t>
            </a:r>
          </a:p>
          <a:p>
            <a:pPr marL="457200" indent="-457200">
              <a:lnSpc>
                <a:spcPct val="100000"/>
              </a:lnSpc>
              <a:spcBef>
                <a:spcPts val="1200"/>
              </a:spcBef>
              <a:buAutoNum type="arabicPeriod"/>
            </a:pPr>
            <a:r>
              <a:rPr lang="en-US" sz="2400" dirty="0">
                <a:solidFill>
                  <a:srgbClr val="505A08"/>
                </a:solidFill>
              </a:rPr>
              <a:t>Adding Students with Temp ID*</a:t>
            </a:r>
          </a:p>
          <a:p>
            <a:pPr marL="457200" indent="-457200">
              <a:lnSpc>
                <a:spcPct val="100000"/>
              </a:lnSpc>
              <a:spcBef>
                <a:spcPts val="1200"/>
              </a:spcBef>
              <a:buAutoNum type="arabicPeriod"/>
            </a:pPr>
            <a:r>
              <a:rPr lang="en-US" sz="2400" dirty="0">
                <a:solidFill>
                  <a:srgbClr val="505A08"/>
                </a:solidFill>
              </a:rPr>
              <a:t>Managing Rosters</a:t>
            </a:r>
          </a:p>
          <a:p>
            <a:pPr marL="457200" indent="-457200">
              <a:lnSpc>
                <a:spcPct val="100000"/>
              </a:lnSpc>
              <a:spcBef>
                <a:spcPts val="1200"/>
              </a:spcBef>
              <a:buAutoNum type="arabicPeriod"/>
            </a:pPr>
            <a:r>
              <a:rPr lang="en-US" sz="2400" dirty="0">
                <a:solidFill>
                  <a:srgbClr val="505A08"/>
                </a:solidFill>
              </a:rPr>
              <a:t>Printing Test Tickets and PreID Labels</a:t>
            </a:r>
          </a:p>
          <a:p>
            <a:pPr marL="457200" indent="-457200">
              <a:lnSpc>
                <a:spcPct val="100000"/>
              </a:lnSpc>
              <a:spcBef>
                <a:spcPts val="1200"/>
              </a:spcBef>
              <a:buAutoNum type="arabicPeriod"/>
            </a:pPr>
            <a:r>
              <a:rPr lang="en-US" sz="2400" dirty="0">
                <a:solidFill>
                  <a:srgbClr val="505A08"/>
                </a:solidFill>
              </a:rPr>
              <a:t>Appeals Process</a:t>
            </a:r>
          </a:p>
          <a:p>
            <a:pPr marL="457200" indent="-457200">
              <a:lnSpc>
                <a:spcPct val="100000"/>
              </a:lnSpc>
              <a:spcBef>
                <a:spcPts val="1200"/>
              </a:spcBef>
              <a:buAutoNum type="arabicPeriod"/>
            </a:pPr>
            <a:r>
              <a:rPr lang="en-US" sz="2400" b="1" dirty="0">
                <a:solidFill>
                  <a:srgbClr val="505A08"/>
                </a:solidFill>
              </a:rPr>
              <a:t>Entering Reason Not Tested Codes</a:t>
            </a:r>
          </a:p>
          <a:p>
            <a:pPr marL="457200" indent="-457200">
              <a:lnSpc>
                <a:spcPct val="100000"/>
              </a:lnSpc>
              <a:spcBef>
                <a:spcPts val="1200"/>
              </a:spcBef>
              <a:buAutoNum type="arabicPeriod"/>
            </a:pPr>
            <a:endParaRPr lang="en-US" sz="2400" b="1" dirty="0">
              <a:solidFill>
                <a:srgbClr val="505A08"/>
              </a:solidFill>
            </a:endParaRPr>
          </a:p>
          <a:p>
            <a:pPr>
              <a:lnSpc>
                <a:spcPct val="100000"/>
              </a:lnSpc>
              <a:spcBef>
                <a:spcPts val="1200"/>
              </a:spcBef>
            </a:pPr>
            <a:r>
              <a:rPr lang="en-US" sz="2400" dirty="0">
                <a:solidFill>
                  <a:srgbClr val="505A08"/>
                </a:solidFill>
              </a:rPr>
              <a:t>*Only applicable to states that allow Temp IDs in TIDE</a:t>
            </a:r>
          </a:p>
          <a:p>
            <a:endParaRPr lang="en-US" sz="1400" b="1" dirty="0"/>
          </a:p>
        </p:txBody>
      </p:sp>
      <p:sp>
        <p:nvSpPr>
          <p:cNvPr id="3" name="Title 2"/>
          <p:cNvSpPr>
            <a:spLocks noGrp="1"/>
          </p:cNvSpPr>
          <p:nvPr>
            <p:ph type="title"/>
          </p:nvPr>
        </p:nvSpPr>
        <p:spPr/>
        <p:txBody>
          <a:bodyPr>
            <a:normAutofit/>
          </a:bodyPr>
          <a:lstStyle/>
          <a:p>
            <a:r>
              <a:rPr lang="en-US" dirty="0"/>
              <a:t>TIDE Training Modules</a:t>
            </a:r>
          </a:p>
        </p:txBody>
      </p:sp>
      <p:sp>
        <p:nvSpPr>
          <p:cNvPr id="4" name="Slide Number Placeholder 3"/>
          <p:cNvSpPr>
            <a:spLocks noGrp="1"/>
          </p:cNvSpPr>
          <p:nvPr>
            <p:ph type="sldNum" sz="quarter" idx="10"/>
          </p:nvPr>
        </p:nvSpPr>
        <p:spPr/>
        <p:txBody>
          <a:bodyPr/>
          <a:lstStyle/>
          <a:p>
            <a:pPr algn="r"/>
            <a:fld id="{F3477EC8-074D-41C4-94AE-E9EA7CEEA348}" type="slidenum">
              <a:rPr/>
              <a:pPr algn="r"/>
              <a:t>2</a:t>
            </a:fld>
            <a:endParaRPr dirty="0"/>
          </a:p>
        </p:txBody>
      </p:sp>
    </p:spTree>
    <p:custDataLst>
      <p:tags r:id="rId1"/>
    </p:custDataLst>
    <p:extLst>
      <p:ext uri="{BB962C8B-B14F-4D97-AF65-F5344CB8AC3E}">
        <p14:creationId xmlns:p14="http://schemas.microsoft.com/office/powerpoint/2010/main" val="2230394279"/>
      </p:ext>
    </p:extLst>
  </p:cSld>
  <p:clrMapOvr>
    <a:masterClrMapping/>
  </p:clrMapOvr>
  <mc:AlternateContent xmlns:mc="http://schemas.openxmlformats.org/markup-compatibility/2006" xmlns:p14="http://schemas.microsoft.com/office/powerpoint/2010/main">
    <mc:Choice Requires="p14">
      <p:transition spd="slow" p14:dur="2000" advClick="0" advTm="31070"/>
    </mc:Choice>
    <mc:Fallback xmlns="">
      <p:transition spd="slow" advClick="0" advTm="3107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Data Cleanup</a:t>
            </a:r>
          </a:p>
        </p:txBody>
      </p:sp>
      <p:sp>
        <p:nvSpPr>
          <p:cNvPr id="3" name="Slide Number Placeholder 2"/>
          <p:cNvSpPr>
            <a:spLocks noGrp="1"/>
          </p:cNvSpPr>
          <p:nvPr>
            <p:ph type="sldNum" sz="quarter" idx="10"/>
          </p:nvPr>
        </p:nvSpPr>
        <p:spPr/>
        <p:txBody>
          <a:bodyPr/>
          <a:lstStyle/>
          <a:p>
            <a:pPr algn="r"/>
            <a:fld id="{F3477EC8-074D-41C4-94AE-E9EA7CEEA348}" type="slidenum">
              <a:rPr/>
              <a:pPr algn="r"/>
              <a:t>3</a:t>
            </a:fld>
            <a:endParaRPr dirty="0"/>
          </a:p>
        </p:txBody>
      </p:sp>
      <p:pic>
        <p:nvPicPr>
          <p:cNvPr id="6" name="Picture 5">
            <a:extLst>
              <a:ext uri="{FF2B5EF4-FFF2-40B4-BE49-F238E27FC236}">
                <a16:creationId xmlns:a16="http://schemas.microsoft.com/office/drawing/2014/main" id="{51D10495-425D-4D9C-914F-CA3985A36CD0}"/>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386811" y="1514330"/>
            <a:ext cx="3785323" cy="3829339"/>
          </a:xfrm>
          <a:prstGeom prst="rect">
            <a:avLst/>
          </a:prstGeom>
          <a:ln>
            <a:solidFill>
              <a:schemeClr val="bg1">
                <a:lumMod val="75000"/>
              </a:schemeClr>
            </a:solidFill>
          </a:ln>
          <a:effectLst>
            <a:outerShdw blurRad="292100" dist="139700" dir="2700000" algn="tl" rotWithShape="0">
              <a:srgbClr val="333333">
                <a:alpha val="65000"/>
              </a:srgbClr>
            </a:outerShdw>
          </a:effectLst>
        </p:spPr>
      </p:pic>
    </p:spTree>
    <p:custDataLst>
      <p:tags r:id="rId1"/>
    </p:custDataLst>
    <p:extLst>
      <p:ext uri="{BB962C8B-B14F-4D97-AF65-F5344CB8AC3E}">
        <p14:creationId xmlns:p14="http://schemas.microsoft.com/office/powerpoint/2010/main" val="3098186412"/>
      </p:ext>
    </p:extLst>
  </p:cSld>
  <p:clrMapOvr>
    <a:masterClrMapping/>
  </p:clrMapOvr>
  <mc:AlternateContent xmlns:mc="http://schemas.openxmlformats.org/markup-compatibility/2006" xmlns:p14="http://schemas.microsoft.com/office/powerpoint/2010/main">
    <mc:Choice Requires="p14">
      <p:transition spd="slow" p14:dur="2000" advClick="0" advTm="15260"/>
    </mc:Choice>
    <mc:Fallback xmlns="">
      <p:transition spd="slow" advClick="0" advTm="1526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sz="2400" dirty="0">
                <a:solidFill>
                  <a:srgbClr val="505A08"/>
                </a:solidFill>
              </a:rPr>
              <a:t>A non-participation event occurs when a student does not take a test as scheduled.</a:t>
            </a:r>
          </a:p>
          <a:p>
            <a:pPr marL="342900" indent="-342900">
              <a:buFont typeface="Arial" panose="020B0604020202020204" pitchFamily="34" charset="0"/>
              <a:buChar char="•"/>
            </a:pPr>
            <a:r>
              <a:rPr lang="en-US" sz="2400" dirty="0">
                <a:solidFill>
                  <a:srgbClr val="505A08"/>
                </a:solidFill>
              </a:rPr>
              <a:t>You assign a code to explain the non-participation.</a:t>
            </a:r>
          </a:p>
          <a:p>
            <a:pPr marL="342900" indent="-342900">
              <a:buFont typeface="Arial" panose="020B0604020202020204" pitchFamily="34" charset="0"/>
              <a:buChar char="•"/>
            </a:pPr>
            <a:r>
              <a:rPr lang="en-US" sz="2400" dirty="0">
                <a:solidFill>
                  <a:srgbClr val="505A08"/>
                </a:solidFill>
              </a:rPr>
              <a:t>Reason-Not-Tested codes persist until they are changed. </a:t>
            </a:r>
          </a:p>
          <a:p>
            <a:pPr marL="342900" indent="-342900">
              <a:buFont typeface="Arial" panose="020B0604020202020204" pitchFamily="34" charset="0"/>
              <a:buChar char="•"/>
            </a:pPr>
            <a:r>
              <a:rPr lang="en-US" sz="2400" dirty="0">
                <a:solidFill>
                  <a:srgbClr val="505A08"/>
                </a:solidFill>
              </a:rPr>
              <a:t>Reason-Not-Tested codes may also be referred to as </a:t>
            </a:r>
            <a:r>
              <a:rPr lang="en-US" sz="2400" i="1" dirty="0">
                <a:solidFill>
                  <a:srgbClr val="505A08"/>
                </a:solidFill>
              </a:rPr>
              <a:t>special codes or non-participation codes</a:t>
            </a:r>
            <a:r>
              <a:rPr lang="en-US" sz="2400" dirty="0">
                <a:solidFill>
                  <a:srgbClr val="505A08"/>
                </a:solidFill>
              </a:rPr>
              <a:t> depending on the terminology used in your state policy.</a:t>
            </a:r>
          </a:p>
          <a:p>
            <a:endParaRPr lang="en-US" dirty="0"/>
          </a:p>
        </p:txBody>
      </p:sp>
      <p:sp>
        <p:nvSpPr>
          <p:cNvPr id="3" name="Title 2"/>
          <p:cNvSpPr>
            <a:spLocks noGrp="1"/>
          </p:cNvSpPr>
          <p:nvPr>
            <p:ph type="title"/>
          </p:nvPr>
        </p:nvSpPr>
        <p:spPr/>
        <p:txBody>
          <a:bodyPr>
            <a:normAutofit/>
          </a:bodyPr>
          <a:lstStyle/>
          <a:p>
            <a:r>
              <a:rPr lang="en-US" dirty="0"/>
              <a:t>Reason-Not-Tested Codes</a:t>
            </a:r>
          </a:p>
        </p:txBody>
      </p:sp>
      <p:sp>
        <p:nvSpPr>
          <p:cNvPr id="4" name="Slide Number Placeholder 3"/>
          <p:cNvSpPr>
            <a:spLocks noGrp="1"/>
          </p:cNvSpPr>
          <p:nvPr>
            <p:ph type="sldNum" sz="quarter" idx="10"/>
          </p:nvPr>
        </p:nvSpPr>
        <p:spPr/>
        <p:txBody>
          <a:bodyPr/>
          <a:lstStyle/>
          <a:p>
            <a:pPr algn="r"/>
            <a:fld id="{F3477EC8-074D-41C4-94AE-E9EA7CEEA348}" type="slidenum">
              <a:rPr/>
              <a:pPr algn="r"/>
              <a:t>4</a:t>
            </a:fld>
            <a:endParaRPr dirty="0"/>
          </a:p>
        </p:txBody>
      </p:sp>
    </p:spTree>
    <p:custDataLst>
      <p:tags r:id="rId1"/>
    </p:custDataLst>
    <p:extLst>
      <p:ext uri="{BB962C8B-B14F-4D97-AF65-F5344CB8AC3E}">
        <p14:creationId xmlns:p14="http://schemas.microsoft.com/office/powerpoint/2010/main" val="1650559642"/>
      </p:ext>
    </p:extLst>
  </p:cSld>
  <p:clrMapOvr>
    <a:masterClrMapping/>
  </p:clrMapOvr>
  <mc:AlternateContent xmlns:mc="http://schemas.openxmlformats.org/markup-compatibility/2006" xmlns:p14="http://schemas.microsoft.com/office/powerpoint/2010/main">
    <mc:Choice Requires="p14">
      <p:transition spd="slow" p14:dur="2000" advClick="0" advTm="43500"/>
    </mc:Choice>
    <mc:Fallback xmlns="">
      <p:transition spd="slow" advClick="0" advTm="435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1CDE2846-903A-430E-A335-3CDB7AA010C1}"/>
              </a:ext>
            </a:extLst>
          </p:cNvPr>
          <p:cNvPicPr>
            <a:picLocks noChangeAspect="1"/>
          </p:cNvPicPr>
          <p:nvPr/>
        </p:nvPicPr>
        <p:blipFill>
          <a:blip r:embed="rId4"/>
          <a:stretch>
            <a:fillRect/>
          </a:stretch>
        </p:blipFill>
        <p:spPr>
          <a:xfrm>
            <a:off x="4449298" y="1700211"/>
            <a:ext cx="6743700" cy="3457575"/>
          </a:xfrm>
          <a:prstGeom prst="rect">
            <a:avLst/>
          </a:prstGeom>
          <a:ln>
            <a:solidFill>
              <a:schemeClr val="bg1">
                <a:lumMod val="75000"/>
              </a:schemeClr>
            </a:solidFill>
          </a:ln>
        </p:spPr>
      </p:pic>
      <p:sp>
        <p:nvSpPr>
          <p:cNvPr id="2" name="Title 1"/>
          <p:cNvSpPr>
            <a:spLocks noGrp="1"/>
          </p:cNvSpPr>
          <p:nvPr>
            <p:ph type="title"/>
          </p:nvPr>
        </p:nvSpPr>
        <p:spPr/>
        <p:txBody>
          <a:bodyPr>
            <a:normAutofit/>
          </a:bodyPr>
          <a:lstStyle/>
          <a:p>
            <a:r>
              <a:rPr lang="en-US" dirty="0"/>
              <a:t>View Reason Not Tested Codes</a:t>
            </a:r>
          </a:p>
        </p:txBody>
      </p:sp>
      <p:sp>
        <p:nvSpPr>
          <p:cNvPr id="3" name="Slide Number Placeholder 2"/>
          <p:cNvSpPr>
            <a:spLocks noGrp="1"/>
          </p:cNvSpPr>
          <p:nvPr>
            <p:ph type="sldNum" sz="quarter" idx="10"/>
          </p:nvPr>
        </p:nvSpPr>
        <p:spPr/>
        <p:txBody>
          <a:bodyPr/>
          <a:lstStyle/>
          <a:p>
            <a:pPr algn="r"/>
            <a:fld id="{F3477EC8-074D-41C4-94AE-E9EA7CEEA348}" type="slidenum">
              <a:rPr/>
              <a:pPr algn="r"/>
              <a:t>5</a:t>
            </a:fld>
            <a:endParaRPr dirty="0"/>
          </a:p>
        </p:txBody>
      </p:sp>
      <p:sp>
        <p:nvSpPr>
          <p:cNvPr id="8" name="Rectangle 7"/>
          <p:cNvSpPr/>
          <p:nvPr/>
        </p:nvSpPr>
        <p:spPr>
          <a:xfrm>
            <a:off x="8430773" y="3905046"/>
            <a:ext cx="1723320" cy="55243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ln w="28575">
                <a:solidFill>
                  <a:schemeClr val="tx1"/>
                </a:solidFill>
              </a:ln>
              <a:solidFill>
                <a:srgbClr val="FFFFFF"/>
              </a:solidFill>
            </a:endParaRPr>
          </a:p>
        </p:txBody>
      </p:sp>
      <p:sp>
        <p:nvSpPr>
          <p:cNvPr id="11" name="Down Arrow 10"/>
          <p:cNvSpPr/>
          <p:nvPr/>
        </p:nvSpPr>
        <p:spPr>
          <a:xfrm rot="16200000">
            <a:off x="7153018" y="4568433"/>
            <a:ext cx="166046" cy="48623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
        <p:nvSpPr>
          <p:cNvPr id="15" name="Down Arrow 14"/>
          <p:cNvSpPr/>
          <p:nvPr/>
        </p:nvSpPr>
        <p:spPr>
          <a:xfrm rot="16200000">
            <a:off x="5665444" y="4190604"/>
            <a:ext cx="177095" cy="37581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grpSp>
        <p:nvGrpSpPr>
          <p:cNvPr id="7" name="Group 6">
            <a:extLst>
              <a:ext uri="{FF2B5EF4-FFF2-40B4-BE49-F238E27FC236}">
                <a16:creationId xmlns:a16="http://schemas.microsoft.com/office/drawing/2014/main" id="{E3862851-AD23-44FB-99FC-A8245DB68F75}"/>
              </a:ext>
            </a:extLst>
          </p:cNvPr>
          <p:cNvGrpSpPr/>
          <p:nvPr/>
        </p:nvGrpSpPr>
        <p:grpSpPr>
          <a:xfrm>
            <a:off x="1019931" y="1819050"/>
            <a:ext cx="2454040" cy="3219899"/>
            <a:chOff x="1019931" y="1819050"/>
            <a:chExt cx="2454040" cy="3219899"/>
          </a:xfrm>
        </p:grpSpPr>
        <p:pic>
          <p:nvPicPr>
            <p:cNvPr id="6" name="Picture 5">
              <a:extLst>
                <a:ext uri="{FF2B5EF4-FFF2-40B4-BE49-F238E27FC236}">
                  <a16:creationId xmlns:a16="http://schemas.microsoft.com/office/drawing/2014/main" id="{52AB5EE4-29F8-4F45-8F0C-5930E4A6586E}"/>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019931" y="1819050"/>
              <a:ext cx="2454040" cy="3219899"/>
            </a:xfrm>
            <a:prstGeom prst="rect">
              <a:avLst/>
            </a:prstGeom>
          </p:spPr>
        </p:pic>
        <p:sp>
          <p:nvSpPr>
            <p:cNvPr id="13" name="Rectangle 12">
              <a:extLst>
                <a:ext uri="{FF2B5EF4-FFF2-40B4-BE49-F238E27FC236}">
                  <a16:creationId xmlns:a16="http://schemas.microsoft.com/office/drawing/2014/main" id="{34BA7DDE-D814-4C90-812B-E69CE45683A5}"/>
                </a:ext>
              </a:extLst>
            </p:cNvPr>
            <p:cNvSpPr/>
            <p:nvPr/>
          </p:nvSpPr>
          <p:spPr>
            <a:xfrm>
              <a:off x="1500188" y="3638565"/>
              <a:ext cx="1728788" cy="26648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grpSp>
    </p:spTree>
    <p:custDataLst>
      <p:tags r:id="rId1"/>
    </p:custDataLst>
    <p:extLst>
      <p:ext uri="{BB962C8B-B14F-4D97-AF65-F5344CB8AC3E}">
        <p14:creationId xmlns:p14="http://schemas.microsoft.com/office/powerpoint/2010/main" val="2821558642"/>
      </p:ext>
    </p:extLst>
  </p:cSld>
  <p:clrMapOvr>
    <a:masterClrMapping/>
  </p:clrMapOvr>
  <mc:AlternateContent xmlns:mc="http://schemas.openxmlformats.org/markup-compatibility/2006" xmlns:p14="http://schemas.microsoft.com/office/powerpoint/2010/main">
    <mc:Choice Requires="p14">
      <p:transition spd="slow" p14:dur="2000" advClick="0" advTm="47070"/>
    </mc:Choice>
    <mc:Fallback xmlns="">
      <p:transition spd="slow" advClick="0" advTm="4707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57645" y="1397995"/>
            <a:ext cx="6863854" cy="4416554"/>
          </a:xfrm>
          <a:prstGeom prst="rect">
            <a:avLst/>
          </a:prstGeom>
          <a:ln w="9525">
            <a:solidFill>
              <a:schemeClr val="bg1">
                <a:lumMod val="75000"/>
              </a:schemeClr>
            </a:solid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normAutofit/>
          </a:bodyPr>
          <a:lstStyle/>
          <a:p>
            <a:r>
              <a:rPr lang="en-US" dirty="0"/>
              <a:t>View Reason Not Tested Codes Results</a:t>
            </a:r>
          </a:p>
        </p:txBody>
      </p:sp>
      <p:sp>
        <p:nvSpPr>
          <p:cNvPr id="3" name="Slide Number Placeholder 2"/>
          <p:cNvSpPr>
            <a:spLocks noGrp="1"/>
          </p:cNvSpPr>
          <p:nvPr>
            <p:ph type="sldNum" sz="quarter" idx="10"/>
          </p:nvPr>
        </p:nvSpPr>
        <p:spPr/>
        <p:txBody>
          <a:bodyPr/>
          <a:lstStyle/>
          <a:p>
            <a:pPr algn="r"/>
            <a:fld id="{F3477EC8-074D-41C4-94AE-E9EA7CEEA348}" type="slidenum">
              <a:rPr/>
              <a:pPr algn="r"/>
              <a:t>6</a:t>
            </a:fld>
            <a:endParaRPr dirty="0"/>
          </a:p>
        </p:txBody>
      </p:sp>
      <p:sp>
        <p:nvSpPr>
          <p:cNvPr id="13" name="Down Arrow 12"/>
          <p:cNvSpPr/>
          <p:nvPr/>
        </p:nvSpPr>
        <p:spPr>
          <a:xfrm rot="5400000">
            <a:off x="7349238" y="3597011"/>
            <a:ext cx="234158" cy="50201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
        <p:nvSpPr>
          <p:cNvPr id="14" name="Down Arrow 12">
            <a:extLst>
              <a:ext uri="{FF2B5EF4-FFF2-40B4-BE49-F238E27FC236}">
                <a16:creationId xmlns:a16="http://schemas.microsoft.com/office/drawing/2014/main" id="{1031E95E-6FAA-4C46-A371-531A72FD7CF3}"/>
              </a:ext>
            </a:extLst>
          </p:cNvPr>
          <p:cNvSpPr/>
          <p:nvPr/>
        </p:nvSpPr>
        <p:spPr>
          <a:xfrm rot="16200000">
            <a:off x="6914458" y="1718389"/>
            <a:ext cx="234158" cy="50201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grpSp>
        <p:nvGrpSpPr>
          <p:cNvPr id="10" name="Group 9">
            <a:extLst>
              <a:ext uri="{FF2B5EF4-FFF2-40B4-BE49-F238E27FC236}">
                <a16:creationId xmlns:a16="http://schemas.microsoft.com/office/drawing/2014/main" id="{4BE99FBC-6E56-41D8-897F-7DFFD9DB19E5}"/>
              </a:ext>
            </a:extLst>
          </p:cNvPr>
          <p:cNvGrpSpPr/>
          <p:nvPr/>
        </p:nvGrpSpPr>
        <p:grpSpPr>
          <a:xfrm>
            <a:off x="1036166" y="1885495"/>
            <a:ext cx="2454040" cy="3219899"/>
            <a:chOff x="1019931" y="1819050"/>
            <a:chExt cx="2454040" cy="3219899"/>
          </a:xfrm>
        </p:grpSpPr>
        <p:pic>
          <p:nvPicPr>
            <p:cNvPr id="12" name="Picture 11">
              <a:extLst>
                <a:ext uri="{FF2B5EF4-FFF2-40B4-BE49-F238E27FC236}">
                  <a16:creationId xmlns:a16="http://schemas.microsoft.com/office/drawing/2014/main" id="{E9E93E83-BC75-49B4-95C2-9AA844727E52}"/>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019931" y="1819050"/>
              <a:ext cx="2454040" cy="3219899"/>
            </a:xfrm>
            <a:prstGeom prst="rect">
              <a:avLst/>
            </a:prstGeom>
          </p:spPr>
        </p:pic>
        <p:sp>
          <p:nvSpPr>
            <p:cNvPr id="16" name="Rectangle 15">
              <a:extLst>
                <a:ext uri="{FF2B5EF4-FFF2-40B4-BE49-F238E27FC236}">
                  <a16:creationId xmlns:a16="http://schemas.microsoft.com/office/drawing/2014/main" id="{0D111099-2961-43A6-9595-E3D785AB48DD}"/>
                </a:ext>
              </a:extLst>
            </p:cNvPr>
            <p:cNvSpPr/>
            <p:nvPr/>
          </p:nvSpPr>
          <p:spPr>
            <a:xfrm>
              <a:off x="1512528" y="3664494"/>
              <a:ext cx="1671637" cy="23415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grpSp>
    </p:spTree>
    <p:custDataLst>
      <p:tags r:id="rId1"/>
    </p:custDataLst>
    <p:extLst>
      <p:ext uri="{BB962C8B-B14F-4D97-AF65-F5344CB8AC3E}">
        <p14:creationId xmlns:p14="http://schemas.microsoft.com/office/powerpoint/2010/main" val="3311324033"/>
      </p:ext>
    </p:extLst>
  </p:cSld>
  <p:clrMapOvr>
    <a:masterClrMapping/>
  </p:clrMapOvr>
  <mc:AlternateContent xmlns:mc="http://schemas.openxmlformats.org/markup-compatibility/2006" xmlns:p14="http://schemas.microsoft.com/office/powerpoint/2010/main">
    <mc:Choice Requires="p14">
      <p:transition spd="slow" p14:dur="2000" advClick="0" advTm="35670"/>
    </mc:Choice>
    <mc:Fallback xmlns="">
      <p:transition spd="slow" advClick="0" advTm="3567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E5BCC2-B4F5-4D69-9575-E504CA95AB6D}"/>
              </a:ext>
            </a:extLst>
          </p:cNvPr>
          <p:cNvSpPr>
            <a:spLocks noGrp="1"/>
          </p:cNvSpPr>
          <p:nvPr>
            <p:ph type="title"/>
          </p:nvPr>
        </p:nvSpPr>
        <p:spPr/>
        <p:txBody>
          <a:bodyPr/>
          <a:lstStyle/>
          <a:p>
            <a:r>
              <a:rPr lang="en-US" dirty="0"/>
              <a:t>Upload Reason Not Tested Codes</a:t>
            </a:r>
          </a:p>
        </p:txBody>
      </p:sp>
      <p:sp>
        <p:nvSpPr>
          <p:cNvPr id="4" name="Slide Number Placeholder 3">
            <a:extLst>
              <a:ext uri="{FF2B5EF4-FFF2-40B4-BE49-F238E27FC236}">
                <a16:creationId xmlns:a16="http://schemas.microsoft.com/office/drawing/2014/main" id="{6EB2CB8A-99FE-464E-9F45-7EAE0C1A744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1" i="0" u="none" strike="noStrike" kern="1200" cap="none" spc="0" normalizeH="0" baseline="0" noProof="0" smtClean="0">
                <a:ln>
                  <a:noFill/>
                </a:ln>
                <a:effectLst/>
                <a:uLnTx/>
                <a:uFillTx/>
                <a:latin typeface="+mn-lt"/>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1" i="0" u="none" strike="noStrike" kern="1200" cap="none" spc="0" normalizeH="0" baseline="0" noProof="0" dirty="0">
              <a:ln>
                <a:noFill/>
              </a:ln>
              <a:effectLst/>
              <a:uLnTx/>
              <a:uFillTx/>
              <a:latin typeface="+mn-lt"/>
              <a:ea typeface="ＭＳ Ｐゴシック" charset="-128"/>
              <a:cs typeface="+mn-cs"/>
            </a:endParaRPr>
          </a:p>
        </p:txBody>
      </p:sp>
      <p:grpSp>
        <p:nvGrpSpPr>
          <p:cNvPr id="5" name="Group 4">
            <a:extLst>
              <a:ext uri="{FF2B5EF4-FFF2-40B4-BE49-F238E27FC236}">
                <a16:creationId xmlns:a16="http://schemas.microsoft.com/office/drawing/2014/main" id="{886A3432-BF41-47C7-9E3E-FFFDABAE7BBB}"/>
              </a:ext>
            </a:extLst>
          </p:cNvPr>
          <p:cNvGrpSpPr/>
          <p:nvPr/>
        </p:nvGrpSpPr>
        <p:grpSpPr>
          <a:xfrm>
            <a:off x="1292688" y="1531994"/>
            <a:ext cx="2454040" cy="3219899"/>
            <a:chOff x="1019931" y="1819050"/>
            <a:chExt cx="2454040" cy="3219899"/>
          </a:xfrm>
        </p:grpSpPr>
        <p:pic>
          <p:nvPicPr>
            <p:cNvPr id="6" name="Picture 5">
              <a:extLst>
                <a:ext uri="{FF2B5EF4-FFF2-40B4-BE49-F238E27FC236}">
                  <a16:creationId xmlns:a16="http://schemas.microsoft.com/office/drawing/2014/main" id="{2A76C1CA-708B-49BD-8631-66F14E98CFFC}"/>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019931" y="1819050"/>
              <a:ext cx="2454040" cy="3219899"/>
            </a:xfrm>
            <a:prstGeom prst="rect">
              <a:avLst/>
            </a:prstGeom>
            <a:ln>
              <a:solidFill>
                <a:schemeClr val="bg1">
                  <a:lumMod val="75000"/>
                </a:schemeClr>
              </a:solidFill>
            </a:ln>
          </p:spPr>
        </p:pic>
        <p:sp>
          <p:nvSpPr>
            <p:cNvPr id="7" name="Rectangle 6">
              <a:extLst>
                <a:ext uri="{FF2B5EF4-FFF2-40B4-BE49-F238E27FC236}">
                  <a16:creationId xmlns:a16="http://schemas.microsoft.com/office/drawing/2014/main" id="{26ADD4AA-FD4B-4ED7-A038-A58A23181F78}"/>
                </a:ext>
              </a:extLst>
            </p:cNvPr>
            <p:cNvSpPr/>
            <p:nvPr/>
          </p:nvSpPr>
          <p:spPr>
            <a:xfrm>
              <a:off x="1512528" y="3978819"/>
              <a:ext cx="1671637" cy="39814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grpSp>
      <p:pic>
        <p:nvPicPr>
          <p:cNvPr id="9" name="Picture 8">
            <a:extLst>
              <a:ext uri="{FF2B5EF4-FFF2-40B4-BE49-F238E27FC236}">
                <a16:creationId xmlns:a16="http://schemas.microsoft.com/office/drawing/2014/main" id="{A4CE388D-FC3E-4631-A0FE-EB5AE927EF57}"/>
              </a:ext>
            </a:extLst>
          </p:cNvPr>
          <p:cNvPicPr>
            <a:picLocks noChangeAspect="1"/>
          </p:cNvPicPr>
          <p:nvPr/>
        </p:nvPicPr>
        <p:blipFill>
          <a:blip r:embed="rId5"/>
          <a:stretch>
            <a:fillRect/>
          </a:stretch>
        </p:blipFill>
        <p:spPr>
          <a:xfrm>
            <a:off x="4628123" y="1443446"/>
            <a:ext cx="5778797" cy="2197213"/>
          </a:xfrm>
          <a:prstGeom prst="rect">
            <a:avLst/>
          </a:prstGeom>
          <a:ln>
            <a:solidFill>
              <a:schemeClr val="bg1">
                <a:lumMod val="75000"/>
              </a:schemeClr>
            </a:solidFill>
          </a:ln>
        </p:spPr>
      </p:pic>
      <p:sp>
        <p:nvSpPr>
          <p:cNvPr id="10" name="Rectangle 9">
            <a:extLst>
              <a:ext uri="{FF2B5EF4-FFF2-40B4-BE49-F238E27FC236}">
                <a16:creationId xmlns:a16="http://schemas.microsoft.com/office/drawing/2014/main" id="{4C62C5F6-73BB-454A-83EC-2C3FC93FF84F}"/>
              </a:ext>
            </a:extLst>
          </p:cNvPr>
          <p:cNvSpPr/>
          <p:nvPr/>
        </p:nvSpPr>
        <p:spPr>
          <a:xfrm>
            <a:off x="8894285" y="1974906"/>
            <a:ext cx="1281112" cy="25717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
        <p:nvSpPr>
          <p:cNvPr id="11" name="Rectangle 10">
            <a:extLst>
              <a:ext uri="{FF2B5EF4-FFF2-40B4-BE49-F238E27FC236}">
                <a16:creationId xmlns:a16="http://schemas.microsoft.com/office/drawing/2014/main" id="{B2527160-7011-4952-A2C6-2D4F027BF3DD}"/>
              </a:ext>
            </a:extLst>
          </p:cNvPr>
          <p:cNvSpPr/>
          <p:nvPr/>
        </p:nvSpPr>
        <p:spPr>
          <a:xfrm>
            <a:off x="4672012" y="2525898"/>
            <a:ext cx="2847975" cy="48337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
        <p:nvSpPr>
          <p:cNvPr id="12" name="Down Arrow 14">
            <a:extLst>
              <a:ext uri="{FF2B5EF4-FFF2-40B4-BE49-F238E27FC236}">
                <a16:creationId xmlns:a16="http://schemas.microsoft.com/office/drawing/2014/main" id="{4473F7A8-0790-4AE1-9E2D-37037972D128}"/>
              </a:ext>
            </a:extLst>
          </p:cNvPr>
          <p:cNvSpPr/>
          <p:nvPr/>
        </p:nvSpPr>
        <p:spPr>
          <a:xfrm rot="5400000">
            <a:off x="7771875" y="2579677"/>
            <a:ext cx="177095" cy="37581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
        <p:nvSpPr>
          <p:cNvPr id="13" name="Down Arrow 14">
            <a:extLst>
              <a:ext uri="{FF2B5EF4-FFF2-40B4-BE49-F238E27FC236}">
                <a16:creationId xmlns:a16="http://schemas.microsoft.com/office/drawing/2014/main" id="{A49EE9E1-1624-4CAF-8EA4-BC55CCC27B47}"/>
              </a:ext>
            </a:extLst>
          </p:cNvPr>
          <p:cNvSpPr/>
          <p:nvPr/>
        </p:nvSpPr>
        <p:spPr>
          <a:xfrm rot="5400000">
            <a:off x="10434134" y="1915585"/>
            <a:ext cx="177095" cy="37581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pic>
        <p:nvPicPr>
          <p:cNvPr id="8" name="Picture 7">
            <a:extLst>
              <a:ext uri="{FF2B5EF4-FFF2-40B4-BE49-F238E27FC236}">
                <a16:creationId xmlns:a16="http://schemas.microsoft.com/office/drawing/2014/main" id="{CE8A6714-D823-45EE-A5CA-EE596D72107C}"/>
              </a:ext>
            </a:extLst>
          </p:cNvPr>
          <p:cNvPicPr>
            <a:picLocks noChangeAspect="1"/>
          </p:cNvPicPr>
          <p:nvPr/>
        </p:nvPicPr>
        <p:blipFill>
          <a:blip r:embed="rId6"/>
          <a:stretch>
            <a:fillRect/>
          </a:stretch>
        </p:blipFill>
        <p:spPr>
          <a:xfrm>
            <a:off x="4821234" y="3890837"/>
            <a:ext cx="5016758" cy="1339919"/>
          </a:xfrm>
          <a:prstGeom prst="rect">
            <a:avLst/>
          </a:prstGeom>
          <a:ln>
            <a:solidFill>
              <a:schemeClr val="bg1">
                <a:lumMod val="75000"/>
              </a:schemeClr>
            </a:solidFill>
          </a:ln>
        </p:spPr>
      </p:pic>
    </p:spTree>
    <p:custDataLst>
      <p:tags r:id="rId1"/>
    </p:custDataLst>
    <p:extLst>
      <p:ext uri="{BB962C8B-B14F-4D97-AF65-F5344CB8AC3E}">
        <p14:creationId xmlns:p14="http://schemas.microsoft.com/office/powerpoint/2010/main" val="1577980629"/>
      </p:ext>
    </p:extLst>
  </p:cSld>
  <p:clrMapOvr>
    <a:masterClrMapping/>
  </p:clrMapOvr>
  <mc:AlternateContent xmlns:mc="http://schemas.openxmlformats.org/markup-compatibility/2006" xmlns:p14="http://schemas.microsoft.com/office/powerpoint/2010/main">
    <mc:Choice Requires="p14">
      <p:transition spd="slow" p14:dur="2000" advTm="19860"/>
    </mc:Choice>
    <mc:Fallback xmlns="">
      <p:transition spd="slow" advTm="1986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en-US" sz="2400" dirty="0">
                <a:solidFill>
                  <a:srgbClr val="505A08"/>
                </a:solidFill>
              </a:rPr>
              <a:t>For additional information, consult your portal’s </a:t>
            </a:r>
            <a:r>
              <a:rPr lang="en-US" altLang="en-US" sz="2400" b="1" dirty="0">
                <a:solidFill>
                  <a:srgbClr val="505A08"/>
                </a:solidFill>
              </a:rPr>
              <a:t>Resources </a:t>
            </a:r>
            <a:r>
              <a:rPr lang="en-US" altLang="en-US" sz="2400" dirty="0">
                <a:solidFill>
                  <a:srgbClr val="505A08"/>
                </a:solidFill>
              </a:rPr>
              <a:t>page, which contains:</a:t>
            </a:r>
          </a:p>
          <a:p>
            <a:pPr marL="457200" indent="-457200">
              <a:buFont typeface="Wingdings" panose="05000000000000000000" pitchFamily="2" charset="2"/>
              <a:buChar char="§"/>
            </a:pPr>
            <a:r>
              <a:rPr lang="en-US" altLang="en-US" sz="2400" dirty="0">
                <a:solidFill>
                  <a:srgbClr val="505A08"/>
                </a:solidFill>
              </a:rPr>
              <a:t>Important announcements</a:t>
            </a:r>
          </a:p>
          <a:p>
            <a:pPr marL="457200" indent="-457200">
              <a:buFont typeface="Wingdings" panose="05000000000000000000" pitchFamily="2" charset="2"/>
              <a:buChar char="§"/>
            </a:pPr>
            <a:r>
              <a:rPr lang="en-US" altLang="en-US" sz="2400" i="1" dirty="0">
                <a:solidFill>
                  <a:srgbClr val="505A08"/>
                </a:solidFill>
              </a:rPr>
              <a:t>TIDE User Guide</a:t>
            </a:r>
          </a:p>
          <a:p>
            <a:endParaRPr lang="en-US" altLang="en-US" sz="2400" dirty="0">
              <a:solidFill>
                <a:srgbClr val="505A08"/>
              </a:solidFill>
            </a:endParaRPr>
          </a:p>
          <a:p>
            <a:r>
              <a:rPr lang="en-US" altLang="en-US" sz="2400" b="1" dirty="0">
                <a:solidFill>
                  <a:srgbClr val="505A08"/>
                </a:solidFill>
              </a:rPr>
              <a:t>For further assistance, please consult your state’s Help Desk.</a:t>
            </a:r>
          </a:p>
        </p:txBody>
      </p:sp>
      <p:sp>
        <p:nvSpPr>
          <p:cNvPr id="3" name="Title 2"/>
          <p:cNvSpPr>
            <a:spLocks noGrp="1"/>
          </p:cNvSpPr>
          <p:nvPr>
            <p:ph type="title"/>
          </p:nvPr>
        </p:nvSpPr>
        <p:spPr/>
        <p:txBody>
          <a:bodyPr>
            <a:normAutofit/>
          </a:bodyPr>
          <a:lstStyle/>
          <a:p>
            <a:r>
              <a:rPr lang="en-US" dirty="0"/>
              <a:t>Thank You!</a:t>
            </a:r>
          </a:p>
        </p:txBody>
      </p:sp>
      <p:sp>
        <p:nvSpPr>
          <p:cNvPr id="4" name="Slide Number Placeholder 3"/>
          <p:cNvSpPr>
            <a:spLocks noGrp="1"/>
          </p:cNvSpPr>
          <p:nvPr>
            <p:ph type="sldNum" sz="quarter" idx="10"/>
          </p:nvPr>
        </p:nvSpPr>
        <p:spPr/>
        <p:txBody>
          <a:bodyPr/>
          <a:lstStyle/>
          <a:p>
            <a:pPr algn="r"/>
            <a:fld id="{F3477EC8-074D-41C4-94AE-E9EA7CEEA348}" type="slidenum">
              <a:rPr/>
              <a:pPr algn="r"/>
              <a:t>8</a:t>
            </a:fld>
            <a:endParaRPr dirty="0"/>
          </a:p>
        </p:txBody>
      </p:sp>
    </p:spTree>
    <p:custDataLst>
      <p:tags r:id="rId1"/>
    </p:custDataLst>
    <p:extLst>
      <p:ext uri="{BB962C8B-B14F-4D97-AF65-F5344CB8AC3E}">
        <p14:creationId xmlns:p14="http://schemas.microsoft.com/office/powerpoint/2010/main" val="1885905611"/>
      </p:ext>
    </p:extLst>
  </p:cSld>
  <p:clrMapOvr>
    <a:masterClrMapping/>
  </p:clrMapOvr>
  <mc:AlternateContent xmlns:mc="http://schemas.openxmlformats.org/markup-compatibility/2006" xmlns:p14="http://schemas.microsoft.com/office/powerpoint/2010/main">
    <mc:Choice Requires="p14">
      <p:transition spd="slow" p14:dur="2000" advClick="0" advTm="25000"/>
    </mc:Choice>
    <mc:Fallback xmlns="">
      <p:transition spd="slow" advClick="0" advTm="25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COUNT" val="8"/>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eab204ad-ef36-4d01-a7c0-674086fd960c</TermId>
        </TermInfo>
      </Terms>
    </TaxKeywordTaxHTField>
    <TaxCatchAll xmlns="3c8d6406-deae-4a0d-a95e-fe53ed4a1ace">
      <Value>1327</Value>
    </TaxCatchAll>
  </documentManagement>
</p:properties>
</file>

<file path=customXml/itemProps1.xml><?xml version="1.0" encoding="utf-8"?>
<ds:datastoreItem xmlns:ds="http://schemas.openxmlformats.org/officeDocument/2006/customXml" ds:itemID="{F63C77B6-D79C-4692-AE58-9EB660BFA000}">
  <ds:schemaRefs>
    <ds:schemaRef ds:uri="http://schemas.microsoft.com/sharepoint/v3/contenttype/forms"/>
  </ds:schemaRefs>
</ds:datastoreItem>
</file>

<file path=customXml/itemProps2.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1EAC94F-0CB7-47E2-B1CC-A0F105248E94}">
  <ds:schemaRefs>
    <ds:schemaRef ds:uri="http://schemas.microsoft.com/office/2006/metadata/properties"/>
    <ds:schemaRef ds:uri="http://schemas.openxmlformats.org/package/2006/metadata/core-properties"/>
    <ds:schemaRef ds:uri="http://schemas.microsoft.com/office/2006/documentManagement/types"/>
    <ds:schemaRef ds:uri="http://purl.org/dc/dcmitype/"/>
    <ds:schemaRef ds:uri="http://purl.org/dc/elements/1.1/"/>
    <ds:schemaRef ds:uri="60b788f9-dbc8-42fd-99f2-081ed83a52df"/>
    <ds:schemaRef ds:uri="http://purl.org/dc/terms/"/>
    <ds:schemaRef ds:uri="http://www.w3.org/XML/1998/namespace"/>
    <ds:schemaRef ds:uri="http://schemas.microsoft.com/office/infopath/2007/PartnerControls"/>
    <ds:schemaRef ds:uri="3c8d6406-deae-4a0d-a95e-fe53ed4a1ace"/>
  </ds:schemaRefs>
</ds:datastoreItem>
</file>

<file path=docProps/app.xml><?xml version="1.0" encoding="utf-8"?>
<Properties xmlns="http://schemas.openxmlformats.org/officeDocument/2006/extended-properties" xmlns:vt="http://schemas.openxmlformats.org/officeDocument/2006/docPropsVTypes">
  <Template>2018 AIR PPT</Template>
  <TotalTime>8624</TotalTime>
  <Words>761</Words>
  <Application>Microsoft Office PowerPoint</Application>
  <PresentationFormat>Widescreen</PresentationFormat>
  <Paragraphs>65</Paragraphs>
  <Slides>8</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Arial Narrow</vt:lpstr>
      <vt:lpstr>Calibri</vt:lpstr>
      <vt:lpstr>Franklin Gothic Book</vt:lpstr>
      <vt:lpstr>Franklin Gothic Medium</vt:lpstr>
      <vt:lpstr>Gill Sans MT</vt:lpstr>
      <vt:lpstr>Times New Roman</vt:lpstr>
      <vt:lpstr>Wingdings</vt:lpstr>
      <vt:lpstr>Cambium Assessment PPT</vt:lpstr>
      <vt:lpstr>Entering Reason Not Tested Codes</vt:lpstr>
      <vt:lpstr>TIDE Training Modules</vt:lpstr>
      <vt:lpstr>Data Cleanup</vt:lpstr>
      <vt:lpstr>Reason-Not-Tested Codes</vt:lpstr>
      <vt:lpstr>View Reason Not Tested Codes</vt:lpstr>
      <vt:lpstr>View Reason Not Tested Codes Results</vt:lpstr>
      <vt:lpstr>Upload Reason Not Tested Codes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Samantha Grosberger</cp:lastModifiedBy>
  <cp:revision>88</cp:revision>
  <cp:lastPrinted>2017-10-19T00:36:21Z</cp:lastPrinted>
  <dcterms:created xsi:type="dcterms:W3CDTF">2020-02-03T21:37:34Z</dcterms:created>
  <dcterms:modified xsi:type="dcterms:W3CDTF">2023-11-28T20:51:56Z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y fmtid="{D5CDD505-2E9C-101B-9397-08002B2CF9AE}" pid="5" name="ArticulateGUID">
    <vt:lpwstr>05B55BB9-3A6A-4023-BF12-325A5D40FA0C</vt:lpwstr>
  </property>
  <property fmtid="{D5CDD505-2E9C-101B-9397-08002B2CF9AE}" pid="6" name="ArticulatePath">
    <vt:lpwstr>22-23_Training_TIDE 8-Reason-Not-Tested-Codes_no-audio_DRAFT</vt:lpwstr>
  </property>
</Properties>
</file>