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4"/>
  </p:notesMasterIdLst>
  <p:handoutMasterIdLst>
    <p:handoutMasterId r:id="rId15"/>
  </p:handoutMasterIdLst>
  <p:sldIdLst>
    <p:sldId id="294" r:id="rId5"/>
    <p:sldId id="258" r:id="rId6"/>
    <p:sldId id="260" r:id="rId7"/>
    <p:sldId id="261" r:id="rId8"/>
    <p:sldId id="265" r:id="rId9"/>
    <p:sldId id="262" r:id="rId10"/>
    <p:sldId id="263" r:id="rId11"/>
    <p:sldId id="264" r:id="rId12"/>
    <p:sldId id="259" r:id="rId13"/>
  </p:sldIdLst>
  <p:sldSz cx="12192000" cy="6858000"/>
  <p:notesSz cx="9309100" cy="70231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Lila Yuen" initials="LY" lastIdx="1" clrIdx="8">
    <p:extLst>
      <p:ext uri="{19B8F6BF-5375-455C-9EA6-DF929625EA0E}">
        <p15:presenceInfo xmlns:p15="http://schemas.microsoft.com/office/powerpoint/2012/main" userId="4bbabeb9c0775d46" providerId="Windows Liv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Niema" initials="N" lastIdx="1" clrIdx="9">
    <p:extLst>
      <p:ext uri="{19B8F6BF-5375-455C-9EA6-DF929625EA0E}">
        <p15:presenceInfo xmlns:p15="http://schemas.microsoft.com/office/powerpoint/2012/main" userId="S::nbracey@air.org::5089c354-1592-45e8-a76e-056b2558fa3a"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FF778D-F818-48CD-AE2D-010AE291607A}" v="28" dt="2023-07-21T23:49:42.752"/>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1" autoAdjust="0"/>
    <p:restoredTop sz="74922" autoAdjust="0"/>
  </p:normalViewPr>
  <p:slideViewPr>
    <p:cSldViewPr snapToGrid="0">
      <p:cViewPr varScale="1">
        <p:scale>
          <a:sx n="89" d="100"/>
          <a:sy n="89" d="100"/>
        </p:scale>
        <p:origin x="1470" y="90"/>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the online training module for Printing Test Tickets and </a:t>
            </a:r>
            <a:r>
              <a:rPr lang="en-US" dirty="0" err="1"/>
              <a:t>PreID</a:t>
            </a:r>
            <a:r>
              <a:rPr lang="en-US" dirty="0"/>
              <a:t> Labels in TIDE. In this training module, we will walk through the process for printing test tickets and </a:t>
            </a:r>
            <a:r>
              <a:rPr lang="en-US" dirty="0" err="1"/>
              <a:t>PreID</a:t>
            </a:r>
            <a:r>
              <a:rPr lang="en-US" dirty="0"/>
              <a:t> labels for your students during the test administration window</a:t>
            </a:r>
            <a:r>
              <a:rPr lang="en-US" dirty="0">
                <a:cs typeface="Arial" panose="020B0604020202020204" pitchFamily="34" charset="0"/>
              </a:rPr>
              <a:t>. </a:t>
            </a: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67">
              <a:defRPr/>
            </a:pPr>
            <a:r>
              <a:rPr lang="en-US" dirty="0"/>
              <a:t>The “Printing Test Tickets and PreID Labels” module is seventh in a series of online training modules on the TIDE system and its features. Visit the other training modules to learn about other features in TIDE and c</a:t>
            </a:r>
            <a:r>
              <a:rPr lang="en-US" dirty="0">
                <a:cs typeface="Arial" panose="020B0604020202020204" pitchFamily="34" charset="0"/>
              </a:rPr>
              <a:t>heck out the </a:t>
            </a:r>
            <a:r>
              <a:rPr lang="en-US" i="1" dirty="0">
                <a:cs typeface="Arial" panose="020B0604020202020204" pitchFamily="34" charset="0"/>
              </a:rPr>
              <a:t>TIDE User Guide</a:t>
            </a:r>
            <a:r>
              <a:rPr lang="en-US" dirty="0">
                <a:cs typeface="Arial" panose="020B0604020202020204" pitchFamily="34" charset="0"/>
              </a:rPr>
              <a:t> on your state’s portal for additional information about features in your state’s version of TIDE.</a:t>
            </a:r>
          </a:p>
          <a:p>
            <a:endParaRPr lang="en-US" dirty="0"/>
          </a:p>
          <a:p>
            <a:pPr defTabSz="933167">
              <a:defRPr/>
            </a:pPr>
            <a:r>
              <a:rPr lang="en-US" dirty="0">
                <a:cs typeface="Arial" panose="020B0604020202020204" pitchFamily="34" charset="0"/>
              </a:rPr>
              <a:t>Please note that your state’s version of TIDE may be different from the images shown in this presentation. </a:t>
            </a:r>
          </a:p>
          <a:p>
            <a:endParaRPr lang="en-US" dirty="0"/>
          </a:p>
        </p:txBody>
      </p:sp>
      <p:sp>
        <p:nvSpPr>
          <p:cNvPr id="4" name="Slide Number Placeholder 3"/>
          <p:cNvSpPr>
            <a:spLocks noGrp="1"/>
          </p:cNvSpPr>
          <p:nvPr>
            <p:ph type="sldNum" sz="quarter" idx="10"/>
          </p:nvPr>
        </p:nvSpPr>
        <p:spPr/>
        <p:txBody>
          <a:bodyPr/>
          <a:lstStyle/>
          <a:p>
            <a:fld id="{7D0A186A-529D-4635-A3D9-8D9A8F0BCC32}" type="slidenum">
              <a:rPr lang="en-US" smtClean="0"/>
              <a:t>2</a:t>
            </a:fld>
            <a:endParaRPr lang="en-US"/>
          </a:p>
        </p:txBody>
      </p:sp>
    </p:spTree>
    <p:extLst>
      <p:ext uri="{BB962C8B-B14F-4D97-AF65-F5344CB8AC3E}">
        <p14:creationId xmlns:p14="http://schemas.microsoft.com/office/powerpoint/2010/main" val="1529209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defTabSz="933167">
              <a:defRPr/>
            </a:pPr>
            <a:r>
              <a:rPr lang="en-US" dirty="0">
                <a:latin typeface="+mn-lt"/>
              </a:rPr>
              <a:t>A test ticket is a hard-copy form that includes a student’s username for logging in to a test. TIDE generates</a:t>
            </a:r>
            <a:r>
              <a:rPr lang="en-US" baseline="0" dirty="0">
                <a:latin typeface="+mn-lt"/>
              </a:rPr>
              <a:t> the test tickets as PDF files that you download with your browser. </a:t>
            </a:r>
          </a:p>
          <a:p>
            <a:pPr defTabSz="933167">
              <a:defRPr/>
            </a:pPr>
            <a:endParaRPr lang="en-US" baseline="0" dirty="0">
              <a:latin typeface="+mn-lt"/>
            </a:endParaRPr>
          </a:p>
          <a:p>
            <a:pPr defTabSz="933167">
              <a:defRPr/>
            </a:pPr>
            <a:r>
              <a:rPr lang="en-US" baseline="0" dirty="0">
                <a:latin typeface="+mn-lt"/>
              </a:rPr>
              <a:t>In the </a:t>
            </a:r>
            <a:r>
              <a:rPr lang="en-US" b="1" i="1" baseline="0" dirty="0">
                <a:latin typeface="+mn-lt"/>
              </a:rPr>
              <a:t>Administering Tests</a:t>
            </a:r>
            <a:r>
              <a:rPr lang="en-US" b="1" baseline="0" dirty="0">
                <a:latin typeface="+mn-lt"/>
              </a:rPr>
              <a:t> </a:t>
            </a:r>
            <a:r>
              <a:rPr lang="en-US" baseline="0" dirty="0">
                <a:latin typeface="+mn-lt"/>
              </a:rPr>
              <a:t>menu in TIDE, you can print test tickets from either the </a:t>
            </a:r>
            <a:r>
              <a:rPr lang="en-US" b="1" baseline="0" dirty="0">
                <a:latin typeface="+mn-lt"/>
              </a:rPr>
              <a:t>Print from Student List</a:t>
            </a:r>
            <a:r>
              <a:rPr lang="en-US" baseline="0" dirty="0">
                <a:latin typeface="+mn-lt"/>
              </a:rPr>
              <a:t> or the </a:t>
            </a:r>
            <a:r>
              <a:rPr lang="en-US" b="1" baseline="0" dirty="0">
                <a:latin typeface="+mn-lt"/>
              </a:rPr>
              <a:t>Print from Roster List</a:t>
            </a:r>
            <a:r>
              <a:rPr lang="en-US" baseline="0" dirty="0">
                <a:latin typeface="+mn-lt"/>
              </a:rPr>
              <a:t>.</a:t>
            </a:r>
          </a:p>
        </p:txBody>
      </p:sp>
      <p:sp>
        <p:nvSpPr>
          <p:cNvPr id="4" name="Slide Number Placeholder 3"/>
          <p:cNvSpPr>
            <a:spLocks noGrp="1"/>
          </p:cNvSpPr>
          <p:nvPr>
            <p:ph type="sldNum" sz="quarter" idx="10"/>
          </p:nvPr>
        </p:nvSpPr>
        <p:spPr/>
        <p:txBody>
          <a:bodyPr/>
          <a:lstStyle/>
          <a:p>
            <a:fld id="{7D0A186A-529D-4635-A3D9-8D9A8F0BCC32}" type="slidenum">
              <a:rPr lang="en-US" smtClean="0"/>
              <a:t>3</a:t>
            </a:fld>
            <a:endParaRPr lang="en-US"/>
          </a:p>
        </p:txBody>
      </p:sp>
    </p:spTree>
    <p:extLst>
      <p:ext uri="{BB962C8B-B14F-4D97-AF65-F5344CB8AC3E}">
        <p14:creationId xmlns:p14="http://schemas.microsoft.com/office/powerpoint/2010/main" val="3275191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defTabSz="933167">
              <a:defRPr/>
            </a:pPr>
            <a:r>
              <a:rPr lang="en-US" dirty="0">
                <a:latin typeface="+mn-lt"/>
              </a:rPr>
              <a:t>Use</a:t>
            </a:r>
            <a:r>
              <a:rPr lang="en-US" baseline="0" dirty="0">
                <a:latin typeface="+mn-lt"/>
              </a:rPr>
              <a:t> the search feature to retrieve the students for whom you want to print test tickets and click </a:t>
            </a:r>
            <a:r>
              <a:rPr lang="en-US" b="1" baseline="0" dirty="0">
                <a:latin typeface="+mn-lt"/>
              </a:rPr>
              <a:t>Search</a:t>
            </a:r>
            <a:r>
              <a:rPr lang="en-US" baseline="0" dirty="0">
                <a:latin typeface="+mn-lt"/>
              </a:rPr>
              <a:t>. In the pop-up menu that appears, click </a:t>
            </a:r>
            <a:r>
              <a:rPr lang="en-US" b="1" baseline="0" dirty="0">
                <a:latin typeface="+mn-lt"/>
              </a:rPr>
              <a:t>View Results</a:t>
            </a:r>
            <a:r>
              <a:rPr lang="en-US" baseline="0" dirty="0">
                <a:latin typeface="+mn-lt"/>
              </a:rPr>
              <a:t>.</a:t>
            </a:r>
          </a:p>
          <a:p>
            <a:pPr defTabSz="933167">
              <a:defRPr/>
            </a:pPr>
            <a:endParaRPr lang="en-US" baseline="0" dirty="0">
              <a:latin typeface="+mn-lt"/>
            </a:endParaRPr>
          </a:p>
          <a:p>
            <a:pPr defTabSz="933167">
              <a:defRPr/>
            </a:pPr>
            <a:r>
              <a:rPr lang="en-US" baseline="0" dirty="0">
                <a:latin typeface="+mn-lt"/>
              </a:rPr>
              <a:t>If you opt to print from a roster list, use the search options to retrieve the rosters for which you want to print test tickets, and click </a:t>
            </a:r>
            <a:r>
              <a:rPr lang="en-US" b="1" baseline="0" dirty="0">
                <a:latin typeface="+mn-lt"/>
              </a:rPr>
              <a:t>Search</a:t>
            </a:r>
            <a:r>
              <a:rPr lang="en-US" baseline="0" dirty="0">
                <a:latin typeface="+mn-lt"/>
              </a:rPr>
              <a:t> to move onto the next page.</a:t>
            </a:r>
            <a:endParaRPr lang="en-US" dirty="0">
              <a:latin typeface="+mn-lt"/>
            </a:endParaRPr>
          </a:p>
        </p:txBody>
      </p:sp>
      <p:sp>
        <p:nvSpPr>
          <p:cNvPr id="4" name="Slide Number Placeholder 3"/>
          <p:cNvSpPr>
            <a:spLocks noGrp="1"/>
          </p:cNvSpPr>
          <p:nvPr>
            <p:ph type="sldNum" sz="quarter" idx="10"/>
          </p:nvPr>
        </p:nvSpPr>
        <p:spPr/>
        <p:txBody>
          <a:bodyPr/>
          <a:lstStyle/>
          <a:p>
            <a:fld id="{7D0A186A-529D-4635-A3D9-8D9A8F0BCC32}" type="slidenum">
              <a:rPr lang="en-US" smtClean="0"/>
              <a:t>4</a:t>
            </a:fld>
            <a:endParaRPr lang="en-US"/>
          </a:p>
        </p:txBody>
      </p:sp>
    </p:spTree>
    <p:extLst>
      <p:ext uri="{BB962C8B-B14F-4D97-AF65-F5344CB8AC3E}">
        <p14:creationId xmlns:p14="http://schemas.microsoft.com/office/powerpoint/2010/main" val="855530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Click the column headings to sort the retrieved students in the order you want the test</a:t>
            </a:r>
            <a:r>
              <a:rPr lang="en-US" baseline="0" dirty="0">
                <a:latin typeface="+mn-lt"/>
              </a:rPr>
              <a:t> tickets</a:t>
            </a:r>
            <a:r>
              <a:rPr lang="en-US" dirty="0">
                <a:latin typeface="+mn-lt"/>
              </a:rPr>
              <a:t> printed. Specify the students for whom test tickets need to be printed by marking the checkboxes next to each student in the table. You can mark the checkbox at the top of the table to select all students listed on the page. If you want to print all retrieved students, no additional action is necessary. The option to print all retrieved records is available by default. Click the print icon and then select the appropriate action: </a:t>
            </a:r>
          </a:p>
          <a:p>
            <a:pPr marL="165518" indent="-165518">
              <a:buFont typeface="Arial" panose="020B0604020202020204" pitchFamily="34" charset="0"/>
              <a:buChar char="•"/>
            </a:pPr>
            <a:r>
              <a:rPr lang="en-US" dirty="0">
                <a:latin typeface="+mn-lt"/>
              </a:rPr>
              <a:t>All Test</a:t>
            </a:r>
            <a:r>
              <a:rPr lang="en-US" baseline="0" dirty="0">
                <a:latin typeface="+mn-lt"/>
              </a:rPr>
              <a:t> Tickets</a:t>
            </a:r>
          </a:p>
          <a:p>
            <a:pPr marL="165518" indent="-165518">
              <a:buFont typeface="Arial" panose="020B0604020202020204" pitchFamily="34" charset="0"/>
              <a:buChar char="•"/>
            </a:pPr>
            <a:r>
              <a:rPr lang="en-US" dirty="0">
                <a:latin typeface="+mn-lt"/>
              </a:rPr>
              <a:t>My Selected Test Tickets</a:t>
            </a:r>
          </a:p>
          <a:p>
            <a:pPr marL="165518" indent="-165518">
              <a:buFont typeface="Arial" panose="020B0604020202020204" pitchFamily="34" charset="0"/>
              <a:buChar char="•"/>
            </a:pPr>
            <a:r>
              <a:rPr lang="en-US" dirty="0">
                <a:latin typeface="+mn-lt"/>
              </a:rPr>
              <a:t>My Selected </a:t>
            </a:r>
            <a:r>
              <a:rPr lang="en-US" dirty="0" err="1">
                <a:latin typeface="+mn-lt"/>
              </a:rPr>
              <a:t>PreID</a:t>
            </a:r>
            <a:r>
              <a:rPr lang="en-US" dirty="0">
                <a:latin typeface="+mn-lt"/>
              </a:rPr>
              <a:t> Labels</a:t>
            </a:r>
          </a:p>
          <a:p>
            <a:pPr marL="165518" indent="-165518">
              <a:buFont typeface="Arial" panose="020B0604020202020204" pitchFamily="34" charset="0"/>
              <a:buChar char="•"/>
            </a:pPr>
            <a:r>
              <a:rPr lang="en-US" dirty="0">
                <a:latin typeface="+mn-lt"/>
              </a:rPr>
              <a:t>All Student Settings and Tools</a:t>
            </a:r>
          </a:p>
          <a:p>
            <a:pPr marL="165518" indent="-165518">
              <a:buFont typeface="Arial" panose="020B0604020202020204" pitchFamily="34" charset="0"/>
              <a:buChar char="•"/>
            </a:pPr>
            <a:r>
              <a:rPr lang="en-US" dirty="0">
                <a:latin typeface="+mn-lt"/>
              </a:rPr>
              <a:t>My Selected Student Settings and Tools. </a:t>
            </a:r>
          </a:p>
          <a:p>
            <a:endParaRPr lang="en-US" dirty="0">
              <a:latin typeface="+mn-lt"/>
            </a:endParaRPr>
          </a:p>
          <a:p>
            <a:r>
              <a:rPr lang="en-US" dirty="0">
                <a:latin typeface="+mn-lt"/>
              </a:rPr>
              <a:t>If you are</a:t>
            </a:r>
            <a:r>
              <a:rPr lang="en-US" baseline="0" dirty="0">
                <a:latin typeface="+mn-lt"/>
              </a:rPr>
              <a:t> printing by roster, click the column headings in the retrieved roster list to organize the rosters in the order you want test tickets printed. Specify for which rosters you would like to print test tickets by marking the boxes next to each roster, or mark the checkbox at the top of the table to select all rosters. Click the print icon and then select </a:t>
            </a:r>
            <a:r>
              <a:rPr lang="en-US" b="1" baseline="0" dirty="0">
                <a:latin typeface="+mn-lt"/>
              </a:rPr>
              <a:t>Test Tickets</a:t>
            </a:r>
            <a:r>
              <a:rPr lang="en-US" baseline="0" dirty="0">
                <a:latin typeface="+mn-lt"/>
              </a:rPr>
              <a:t> in the drop-down menu. </a:t>
            </a:r>
            <a:r>
              <a:rPr lang="en-US" dirty="0">
                <a:latin typeface="+mn-lt"/>
              </a:rPr>
              <a:t>Verify print options in the new browser window that opens and click </a:t>
            </a:r>
            <a:r>
              <a:rPr lang="en-US" b="1" dirty="0">
                <a:latin typeface="+mn-lt"/>
              </a:rPr>
              <a:t>Print</a:t>
            </a:r>
            <a:r>
              <a:rPr lang="en-US" dirty="0">
                <a:latin typeface="+mn-lt"/>
              </a:rPr>
              <a:t> to download the generated PDF.</a:t>
            </a:r>
          </a:p>
        </p:txBody>
      </p:sp>
      <p:sp>
        <p:nvSpPr>
          <p:cNvPr id="4" name="Slide Number Placeholder 3"/>
          <p:cNvSpPr>
            <a:spLocks noGrp="1"/>
          </p:cNvSpPr>
          <p:nvPr>
            <p:ph type="sldNum" sz="quarter" idx="10"/>
          </p:nvPr>
        </p:nvSpPr>
        <p:spPr/>
        <p:txBody>
          <a:bodyPr/>
          <a:lstStyle/>
          <a:p>
            <a:fld id="{7D0A186A-529D-4635-A3D9-8D9A8F0BCC32}" type="slidenum">
              <a:rPr lang="en-US" smtClean="0"/>
              <a:t>5</a:t>
            </a:fld>
            <a:endParaRPr lang="en-US"/>
          </a:p>
        </p:txBody>
      </p:sp>
    </p:spTree>
    <p:extLst>
      <p:ext uri="{BB962C8B-B14F-4D97-AF65-F5344CB8AC3E}">
        <p14:creationId xmlns:p14="http://schemas.microsoft.com/office/powerpoint/2010/main" val="3433565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r>
              <a:rPr lang="en-US" dirty="0">
                <a:latin typeface="+mn-lt"/>
              </a:rPr>
              <a:t>PreID</a:t>
            </a:r>
            <a:r>
              <a:rPr lang="en-US" baseline="0" dirty="0">
                <a:latin typeface="+mn-lt"/>
              </a:rPr>
              <a:t> labels are a label that you affix to a student’s testing materials, such as a test booklet. To print PreID labels, you first need to retrieve the students for whom you want to print labels by selecting </a:t>
            </a:r>
            <a:r>
              <a:rPr lang="en-US" b="1" baseline="0" dirty="0">
                <a:latin typeface="+mn-lt"/>
              </a:rPr>
              <a:t>View/Edit/Export Students </a:t>
            </a:r>
            <a:r>
              <a:rPr lang="en-US" baseline="0" dirty="0">
                <a:latin typeface="+mn-lt"/>
              </a:rPr>
              <a:t>in the </a:t>
            </a:r>
            <a:r>
              <a:rPr lang="en-US" i="1" baseline="0" dirty="0">
                <a:latin typeface="+mn-lt"/>
              </a:rPr>
              <a:t>Preparing for Testing</a:t>
            </a:r>
            <a:r>
              <a:rPr lang="en-US" baseline="0" dirty="0">
                <a:latin typeface="+mn-lt"/>
              </a:rPr>
              <a:t> menu.</a:t>
            </a:r>
          </a:p>
        </p:txBody>
      </p:sp>
      <p:sp>
        <p:nvSpPr>
          <p:cNvPr id="4" name="Slide Number Placeholder 3"/>
          <p:cNvSpPr>
            <a:spLocks noGrp="1"/>
          </p:cNvSpPr>
          <p:nvPr>
            <p:ph type="sldNum" sz="quarter" idx="10"/>
          </p:nvPr>
        </p:nvSpPr>
        <p:spPr/>
        <p:txBody>
          <a:bodyPr/>
          <a:lstStyle/>
          <a:p>
            <a:fld id="{7D0A186A-529D-4635-A3D9-8D9A8F0BCC32}" type="slidenum">
              <a:rPr lang="en-US" smtClean="0"/>
              <a:t>6</a:t>
            </a:fld>
            <a:endParaRPr lang="en-US"/>
          </a:p>
        </p:txBody>
      </p:sp>
    </p:spTree>
    <p:extLst>
      <p:ext uri="{BB962C8B-B14F-4D97-AF65-F5344CB8AC3E}">
        <p14:creationId xmlns:p14="http://schemas.microsoft.com/office/powerpoint/2010/main" val="200660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r>
              <a:rPr lang="en-US" dirty="0">
                <a:latin typeface="+mn-lt"/>
              </a:rPr>
              <a:t>Use</a:t>
            </a:r>
            <a:r>
              <a:rPr lang="en-US" baseline="0" dirty="0">
                <a:latin typeface="+mn-lt"/>
              </a:rPr>
              <a:t> the search features to retrieve the students for whom you want to print labels and click </a:t>
            </a:r>
            <a:r>
              <a:rPr lang="en-US" b="1" baseline="0" dirty="0">
                <a:latin typeface="+mn-lt"/>
              </a:rPr>
              <a:t>Search</a:t>
            </a:r>
            <a:r>
              <a:rPr lang="en-US" baseline="0" dirty="0">
                <a:latin typeface="+mn-lt"/>
              </a:rPr>
              <a:t>. In the pop-up menu that appears, click </a:t>
            </a:r>
            <a:r>
              <a:rPr lang="en-US" b="1" baseline="0" dirty="0">
                <a:latin typeface="+mn-lt"/>
              </a:rPr>
              <a:t>View Results</a:t>
            </a:r>
            <a:r>
              <a:rPr lang="en-US" baseline="0" dirty="0">
                <a:latin typeface="+mn-lt"/>
              </a:rPr>
              <a:t>.</a:t>
            </a:r>
            <a:endParaRPr lang="en-US" dirty="0">
              <a:latin typeface="+mn-lt"/>
            </a:endParaRPr>
          </a:p>
        </p:txBody>
      </p:sp>
      <p:sp>
        <p:nvSpPr>
          <p:cNvPr id="4" name="Slide Number Placeholder 3"/>
          <p:cNvSpPr>
            <a:spLocks noGrp="1"/>
          </p:cNvSpPr>
          <p:nvPr>
            <p:ph type="sldNum" sz="quarter" idx="10"/>
          </p:nvPr>
        </p:nvSpPr>
        <p:spPr/>
        <p:txBody>
          <a:bodyPr/>
          <a:lstStyle/>
          <a:p>
            <a:fld id="{7D0A186A-529D-4635-A3D9-8D9A8F0BCC32}" type="slidenum">
              <a:rPr lang="en-US" smtClean="0"/>
              <a:t>7</a:t>
            </a:fld>
            <a:endParaRPr lang="en-US"/>
          </a:p>
        </p:txBody>
      </p:sp>
    </p:spTree>
    <p:extLst>
      <p:ext uri="{BB962C8B-B14F-4D97-AF65-F5344CB8AC3E}">
        <p14:creationId xmlns:p14="http://schemas.microsoft.com/office/powerpoint/2010/main" val="2271446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r>
              <a:rPr lang="en-US" b="0" baseline="0" dirty="0">
                <a:latin typeface="+mn-lt"/>
              </a:rPr>
              <a:t>This page can also be accessed from the “</a:t>
            </a:r>
            <a:r>
              <a:rPr lang="en-US" b="0" i="1" baseline="0" dirty="0">
                <a:latin typeface="+mn-lt"/>
              </a:rPr>
              <a:t>Printing from Student List</a:t>
            </a:r>
            <a:r>
              <a:rPr lang="en-US" b="0" baseline="0" dirty="0">
                <a:latin typeface="+mn-lt"/>
              </a:rPr>
              <a:t>” page where you can print test tickets.</a:t>
            </a:r>
          </a:p>
          <a:p>
            <a:endParaRPr lang="en-US" b="0" baseline="0" dirty="0">
              <a:latin typeface="+mn-lt"/>
            </a:endParaRPr>
          </a:p>
          <a:p>
            <a:r>
              <a:rPr lang="en-US" dirty="0">
                <a:latin typeface="+mn-lt"/>
              </a:rPr>
              <a:t>Click</a:t>
            </a:r>
            <a:r>
              <a:rPr lang="en-US" baseline="0" dirty="0">
                <a:latin typeface="+mn-lt"/>
              </a:rPr>
              <a:t> the column headings to sort the retrieved students in the order you want the labels printed. </a:t>
            </a:r>
          </a:p>
          <a:p>
            <a:endParaRPr lang="en-US" baseline="0" dirty="0">
              <a:latin typeface="+mn-lt"/>
            </a:endParaRPr>
          </a:p>
          <a:p>
            <a:r>
              <a:rPr lang="en-US" baseline="0" dirty="0">
                <a:latin typeface="+mn-lt"/>
              </a:rPr>
              <a:t>Specify the students for whom labels need to be printed by marking the checkboxes next to each student in the table. You can mark the checkbox at the top of the table to select all students listed on the page. If you want to print all retrieved students, no additional action is necessary. The option to print all retrieved records is available by default.</a:t>
            </a:r>
          </a:p>
          <a:p>
            <a:endParaRPr lang="en-US" baseline="0" dirty="0">
              <a:latin typeface="+mn-lt"/>
            </a:endParaRPr>
          </a:p>
          <a:p>
            <a:pPr defTabSz="882762">
              <a:defRPr/>
            </a:pPr>
            <a:r>
              <a:rPr lang="en-US" baseline="0" dirty="0">
                <a:latin typeface="+mn-lt"/>
              </a:rPr>
              <a:t>Click the print icon and then select the appropriate action: </a:t>
            </a:r>
          </a:p>
          <a:p>
            <a:pPr marL="165518" indent="-165518" defTabSz="882762">
              <a:buFont typeface="Arial" panose="020B0604020202020204" pitchFamily="34" charset="0"/>
              <a:buChar char="•"/>
              <a:defRPr/>
            </a:pPr>
            <a:r>
              <a:rPr lang="en-US" dirty="0">
                <a:latin typeface="+mn-lt"/>
              </a:rPr>
              <a:t>All Test</a:t>
            </a:r>
            <a:r>
              <a:rPr lang="en-US" baseline="0" dirty="0">
                <a:latin typeface="+mn-lt"/>
              </a:rPr>
              <a:t> Tickets</a:t>
            </a:r>
          </a:p>
          <a:p>
            <a:pPr marL="165518" indent="-165518" defTabSz="882762">
              <a:buFont typeface="Arial" panose="020B0604020202020204" pitchFamily="34" charset="0"/>
              <a:buChar char="•"/>
              <a:defRPr/>
            </a:pPr>
            <a:r>
              <a:rPr lang="en-US" dirty="0">
                <a:latin typeface="+mn-lt"/>
              </a:rPr>
              <a:t>My Selected Test Tickets</a:t>
            </a:r>
          </a:p>
          <a:p>
            <a:pPr marL="165518" indent="-165518" defTabSz="882762">
              <a:buFont typeface="Arial" panose="020B0604020202020204" pitchFamily="34" charset="0"/>
              <a:buChar char="•"/>
              <a:defRPr/>
            </a:pPr>
            <a:r>
              <a:rPr lang="en-US" dirty="0">
                <a:latin typeface="+mn-lt"/>
              </a:rPr>
              <a:t>My Selected </a:t>
            </a:r>
            <a:r>
              <a:rPr lang="en-US" dirty="0" err="1">
                <a:latin typeface="+mn-lt"/>
              </a:rPr>
              <a:t>PreID</a:t>
            </a:r>
            <a:r>
              <a:rPr lang="en-US" dirty="0">
                <a:latin typeface="+mn-lt"/>
              </a:rPr>
              <a:t> Labels</a:t>
            </a:r>
          </a:p>
          <a:p>
            <a:pPr marL="165518" indent="-165518" defTabSz="882762">
              <a:buFont typeface="Arial" panose="020B0604020202020204" pitchFamily="34" charset="0"/>
              <a:buChar char="•"/>
              <a:defRPr/>
            </a:pPr>
            <a:r>
              <a:rPr lang="en-US" dirty="0">
                <a:latin typeface="+mn-lt"/>
              </a:rPr>
              <a:t>All Student Settings and Tools</a:t>
            </a:r>
          </a:p>
          <a:p>
            <a:pPr marL="165518" indent="-165518" defTabSz="882762">
              <a:buFont typeface="Arial" panose="020B0604020202020204" pitchFamily="34" charset="0"/>
              <a:buChar char="•"/>
              <a:defRPr/>
            </a:pPr>
            <a:r>
              <a:rPr lang="en-US" dirty="0">
                <a:latin typeface="+mn-lt"/>
              </a:rPr>
              <a:t>My Selected Student Settings and Tools</a:t>
            </a:r>
          </a:p>
          <a:p>
            <a:pPr defTabSz="882762">
              <a:defRPr/>
            </a:pPr>
            <a:endParaRPr lang="en-US" dirty="0">
              <a:latin typeface="+mn-lt"/>
            </a:endParaRPr>
          </a:p>
          <a:p>
            <a:r>
              <a:rPr lang="en-US" baseline="0" dirty="0">
                <a:latin typeface="+mn-lt"/>
              </a:rPr>
              <a:t>Verify </a:t>
            </a:r>
            <a:r>
              <a:rPr lang="en-US" i="0" baseline="0" dirty="0">
                <a:latin typeface="+mn-lt"/>
              </a:rPr>
              <a:t>print options in the new browser window that opens and click </a:t>
            </a:r>
            <a:r>
              <a:rPr lang="en-US" b="1" i="0" baseline="0" dirty="0">
                <a:latin typeface="+mn-lt"/>
              </a:rPr>
              <a:t>Print</a:t>
            </a:r>
            <a:r>
              <a:rPr lang="en-US" i="0" baseline="0" dirty="0">
                <a:latin typeface="+mn-lt"/>
              </a:rPr>
              <a:t> to download the generated PDF. Print the PreID labels using the blank labels your district received with the initial shipment of student books. If you need additional blank labels, call your state’s Help Desk. </a:t>
            </a:r>
            <a:endParaRPr lang="en-US" baseline="0" dirty="0">
              <a:latin typeface="+mn-lt"/>
            </a:endParaRPr>
          </a:p>
        </p:txBody>
      </p:sp>
      <p:sp>
        <p:nvSpPr>
          <p:cNvPr id="4" name="Slide Number Placeholder 3"/>
          <p:cNvSpPr>
            <a:spLocks noGrp="1"/>
          </p:cNvSpPr>
          <p:nvPr>
            <p:ph type="sldNum" sz="quarter" idx="10"/>
          </p:nvPr>
        </p:nvSpPr>
        <p:spPr/>
        <p:txBody>
          <a:bodyPr/>
          <a:lstStyle/>
          <a:p>
            <a:fld id="{7D0A186A-529D-4635-A3D9-8D9A8F0BCC32}" type="slidenum">
              <a:rPr lang="en-US" smtClean="0"/>
              <a:t>8</a:t>
            </a:fld>
            <a:endParaRPr lang="en-US"/>
          </a:p>
        </p:txBody>
      </p:sp>
    </p:spTree>
    <p:extLst>
      <p:ext uri="{BB962C8B-B14F-4D97-AF65-F5344CB8AC3E}">
        <p14:creationId xmlns:p14="http://schemas.microsoft.com/office/powerpoint/2010/main" val="2141361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defTabSz="933167" eaLnBrk="0" fontAlgn="base" hangingPunct="0">
              <a:spcBef>
                <a:spcPct val="30000"/>
              </a:spcBef>
              <a:spcAft>
                <a:spcPct val="0"/>
              </a:spcAft>
              <a:defRPr/>
            </a:pPr>
            <a:r>
              <a:rPr lang="en-US" altLang="en-US" dirty="0">
                <a:latin typeface="+mn-lt"/>
                <a:cs typeface="Arial" panose="020B0604020202020204" pitchFamily="34" charset="0"/>
              </a:rPr>
              <a:t>Thank you for viewing this training module. </a:t>
            </a:r>
            <a:r>
              <a:rPr lang="en-US" dirty="0">
                <a:solidFill>
                  <a:schemeClr val="tx1"/>
                </a:solidFill>
                <a:latin typeface="+mn-lt"/>
                <a:cs typeface="Arial" panose="020B0604020202020204" pitchFamily="34" charset="0"/>
              </a:rPr>
              <a:t>For</a:t>
            </a:r>
            <a:r>
              <a:rPr lang="en-US" baseline="0" dirty="0">
                <a:solidFill>
                  <a:schemeClr val="tx1"/>
                </a:solidFill>
                <a:latin typeface="+mn-lt"/>
                <a:cs typeface="Arial" panose="020B0604020202020204" pitchFamily="34" charset="0"/>
              </a:rPr>
              <a:t> additional information, refer to your </a:t>
            </a:r>
            <a:r>
              <a:rPr lang="en-US" i="1" baseline="0" dirty="0">
                <a:solidFill>
                  <a:schemeClr val="tx1"/>
                </a:solidFill>
                <a:latin typeface="+mn-lt"/>
                <a:cs typeface="Arial" panose="020B0604020202020204" pitchFamily="34" charset="0"/>
              </a:rPr>
              <a:t>TIDE User Guide </a:t>
            </a:r>
            <a:r>
              <a:rPr lang="en-US" baseline="0" dirty="0">
                <a:solidFill>
                  <a:schemeClr val="tx1"/>
                </a:solidFill>
                <a:latin typeface="+mn-lt"/>
                <a:cs typeface="Arial" panose="020B0604020202020204" pitchFamily="34" charset="0"/>
              </a:rPr>
              <a:t>located on your portal. </a:t>
            </a:r>
            <a:r>
              <a:rPr lang="en-US" altLang="en-US" dirty="0">
                <a:latin typeface="+mn-lt"/>
                <a:cs typeface="Arial" panose="020B0604020202020204" pitchFamily="34" charset="0"/>
              </a:rPr>
              <a:t>You may also wish to view</a:t>
            </a:r>
            <a:r>
              <a:rPr lang="en-US" altLang="en-US" baseline="0" dirty="0">
                <a:latin typeface="+mn-lt"/>
                <a:cs typeface="Arial" panose="020B0604020202020204" pitchFamily="34" charset="0"/>
              </a:rPr>
              <a:t> additional resources available on your state’s portal. </a:t>
            </a:r>
          </a:p>
          <a:p>
            <a:pPr defTabSz="933167" eaLnBrk="0" fontAlgn="base" hangingPunct="0">
              <a:spcBef>
                <a:spcPct val="30000"/>
              </a:spcBef>
              <a:spcAft>
                <a:spcPct val="0"/>
              </a:spcAft>
              <a:defRPr/>
            </a:pPr>
            <a:endParaRPr lang="en-US" altLang="en-US" baseline="0" dirty="0">
              <a:latin typeface="+mn-lt"/>
              <a:cs typeface="Arial" panose="020B0604020202020204" pitchFamily="34" charset="0"/>
            </a:endParaRPr>
          </a:p>
          <a:p>
            <a:pPr defTabSz="933167" eaLnBrk="0" fontAlgn="base" hangingPunct="0">
              <a:spcBef>
                <a:spcPct val="30000"/>
              </a:spcBef>
              <a:spcAft>
                <a:spcPct val="0"/>
              </a:spcAft>
              <a:defRPr/>
            </a:pPr>
            <a:r>
              <a:rPr lang="en-US" altLang="en-US" baseline="0" dirty="0">
                <a:latin typeface="+mn-lt"/>
                <a:cs typeface="Arial" panose="020B0604020202020204" pitchFamily="34" charset="0"/>
              </a:rPr>
              <a:t>I</a:t>
            </a:r>
            <a:r>
              <a:rPr lang="en-US" altLang="en-US" dirty="0">
                <a:latin typeface="+mn-lt"/>
                <a:cs typeface="Arial" panose="020B0604020202020204" pitchFamily="34" charset="0"/>
              </a:rPr>
              <a:t>f you have general questions or need further information, please consult your state’s Help Desk for assistance.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354886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custDataLst>
      <p:tags r:id="rId1"/>
    </p:custDataLst>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488" y="1348448"/>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solidFill>
                  <a:srgbClr val="FFFFFF">
                    <a:lumMod val="75000"/>
                  </a:srgbClr>
                </a:solidFill>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FFFFFF">
                  <a:lumMod val="75000"/>
                </a:srgbClr>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76461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tags" Target="../tags/tag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ags" Target="../tags/tag9.xml"/><Relationship Id="rId5" Type="http://schemas.openxmlformats.org/officeDocument/2006/relationships/image" Target="../media/image8.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tags" Target="../tags/tag10.xml"/><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1" y="1904488"/>
            <a:ext cx="8540496" cy="1124462"/>
          </a:xfrm>
        </p:spPr>
        <p:txBody>
          <a:bodyPr>
            <a:normAutofit fontScale="90000"/>
          </a:bodyPr>
          <a:lstStyle/>
          <a:p>
            <a:pPr algn="l"/>
            <a:r>
              <a:rPr lang="en-US" cap="none" dirty="0"/>
              <a:t>Printing Test Tickets and PreID Labels</a:t>
            </a:r>
          </a:p>
        </p:txBody>
      </p:sp>
      <p:sp>
        <p:nvSpPr>
          <p:cNvPr id="3" name="Subtitle 2"/>
          <p:cNvSpPr>
            <a:spLocks noGrp="1"/>
          </p:cNvSpPr>
          <p:nvPr>
            <p:ph type="subTitle" idx="1"/>
          </p:nvPr>
        </p:nvSpPr>
        <p:spPr>
          <a:xfrm>
            <a:off x="2589491" y="3429000"/>
            <a:ext cx="8540496" cy="510491"/>
          </a:xfrm>
        </p:spPr>
        <p:txBody>
          <a:bodyPr>
            <a:noAutofit/>
          </a:bodyPr>
          <a:lstStyle/>
          <a:p>
            <a:pPr algn="l"/>
            <a:r>
              <a:rPr lang="en-US" sz="2800" cap="none" dirty="0"/>
              <a:t>TIDE Training Module #7</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2023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16920"/>
    </mc:Choice>
    <mc:Fallback xmlns="">
      <p:transition spd="slow" advTm="1692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775" y="1143580"/>
            <a:ext cx="10966449" cy="4750160"/>
          </a:xfrm>
        </p:spPr>
        <p:txBody>
          <a:bodyPr>
            <a:normAutofit/>
          </a:bodyPr>
          <a:lstStyle/>
          <a:p>
            <a:pPr marL="457200" indent="-457200">
              <a:spcBef>
                <a:spcPts val="600"/>
              </a:spcBef>
              <a:buAutoNum type="arabicPeriod"/>
            </a:pPr>
            <a:r>
              <a:rPr lang="en-US" dirty="0">
                <a:solidFill>
                  <a:srgbClr val="505A08"/>
                </a:solidFill>
              </a:rPr>
              <a:t>Activating Your Account and Navigating Through TIDE</a:t>
            </a:r>
          </a:p>
          <a:p>
            <a:pPr marL="457200" indent="-457200">
              <a:spcBef>
                <a:spcPts val="600"/>
              </a:spcBef>
              <a:buAutoNum type="arabicPeriod"/>
            </a:pPr>
            <a:r>
              <a:rPr lang="en-US" dirty="0">
                <a:solidFill>
                  <a:srgbClr val="505A08"/>
                </a:solidFill>
              </a:rPr>
              <a:t>Adding and Editing Users</a:t>
            </a:r>
          </a:p>
          <a:p>
            <a:pPr marL="457200" indent="-457200">
              <a:spcBef>
                <a:spcPts val="600"/>
              </a:spcBef>
              <a:buAutoNum type="arabicPeriod"/>
            </a:pPr>
            <a:r>
              <a:rPr lang="en-US" dirty="0">
                <a:solidFill>
                  <a:srgbClr val="505A08"/>
                </a:solidFill>
              </a:rPr>
              <a:t>Adding and Editing Students and Student Test Settings</a:t>
            </a:r>
          </a:p>
          <a:p>
            <a:pPr marL="457200" indent="-457200">
              <a:spcBef>
                <a:spcPts val="600"/>
              </a:spcBef>
              <a:buFont typeface="Times New Roman" panose="02020603050405020304" pitchFamily="18" charset="0"/>
              <a:buAutoNum type="arabicPeriod"/>
            </a:pPr>
            <a:r>
              <a:rPr lang="en-US" dirty="0">
                <a:solidFill>
                  <a:srgbClr val="505A08"/>
                </a:solidFill>
              </a:rPr>
              <a:t>Adding Students with a Temporary ID </a:t>
            </a:r>
            <a:r>
              <a:rPr lang="en-US" i="1" dirty="0">
                <a:solidFill>
                  <a:srgbClr val="505A08"/>
                </a:solidFill>
              </a:rPr>
              <a:t>(for Screener only)</a:t>
            </a:r>
          </a:p>
          <a:p>
            <a:pPr marL="457200" indent="-457200">
              <a:spcBef>
                <a:spcPts val="600"/>
              </a:spcBef>
              <a:buAutoNum type="arabicPeriod"/>
            </a:pPr>
            <a:r>
              <a:rPr lang="en-US" dirty="0">
                <a:solidFill>
                  <a:srgbClr val="505A08"/>
                </a:solidFill>
              </a:rPr>
              <a:t>Managing Rosters</a:t>
            </a:r>
          </a:p>
          <a:p>
            <a:pPr marL="457200" indent="-457200">
              <a:spcBef>
                <a:spcPts val="600"/>
              </a:spcBef>
              <a:buAutoNum type="arabicPeriod"/>
            </a:pPr>
            <a:r>
              <a:rPr lang="en-US" dirty="0">
                <a:solidFill>
                  <a:srgbClr val="505A08"/>
                </a:solidFill>
              </a:rPr>
              <a:t>Appeals Process </a:t>
            </a:r>
          </a:p>
          <a:p>
            <a:pPr marL="457200" indent="-457200">
              <a:spcBef>
                <a:spcPts val="600"/>
              </a:spcBef>
              <a:buAutoNum type="arabicPeriod"/>
            </a:pPr>
            <a:r>
              <a:rPr lang="en-US" b="1" dirty="0">
                <a:solidFill>
                  <a:srgbClr val="505A08"/>
                </a:solidFill>
              </a:rPr>
              <a:t>Printing Test Tickets and PreID Labels</a:t>
            </a:r>
          </a:p>
          <a:p>
            <a:pPr marL="457200" indent="-457200">
              <a:spcBef>
                <a:spcPts val="600"/>
              </a:spcBef>
              <a:buFont typeface="Times New Roman" panose="02020603050405020304" pitchFamily="18" charset="0"/>
              <a:buAutoNum type="arabicPeriod"/>
            </a:pPr>
            <a:r>
              <a:rPr lang="en-US" dirty="0">
                <a:solidFill>
                  <a:srgbClr val="505A08"/>
                </a:solidFill>
              </a:rPr>
              <a:t>Ordering Paper, Large Print, Braille Tests, and Tracking Shipments*</a:t>
            </a:r>
          </a:p>
          <a:p>
            <a:pPr marL="457200" indent="-457200">
              <a:spcBef>
                <a:spcPts val="600"/>
              </a:spcBef>
              <a:buAutoNum type="arabicPeriod"/>
            </a:pPr>
            <a:r>
              <a:rPr lang="en-US" dirty="0">
                <a:solidFill>
                  <a:srgbClr val="505A08"/>
                </a:solidFill>
              </a:rPr>
              <a:t>Entering Reason Not Tested Codes</a:t>
            </a:r>
            <a:r>
              <a:rPr lang="en-US" i="1" dirty="0">
                <a:solidFill>
                  <a:srgbClr val="505A08"/>
                </a:solidFill>
              </a:rPr>
              <a:t> (for Summative administration only)</a:t>
            </a:r>
            <a:endParaRPr lang="en-US" dirty="0">
              <a:solidFill>
                <a:srgbClr val="505A08"/>
              </a:solidFill>
            </a:endParaRPr>
          </a:p>
        </p:txBody>
      </p:sp>
      <p:sp>
        <p:nvSpPr>
          <p:cNvPr id="3" name="Title 2"/>
          <p:cNvSpPr>
            <a:spLocks noGrp="1"/>
          </p:cNvSpPr>
          <p:nvPr>
            <p:ph type="title"/>
          </p:nvPr>
        </p:nvSpPr>
        <p:spPr/>
        <p:txBody>
          <a:bodyPr>
            <a:normAutofit/>
          </a:bodyPr>
          <a:lstStyle/>
          <a:p>
            <a:r>
              <a:rPr lang="en-US" dirty="0"/>
              <a:t>TIDE Training Modules</a:t>
            </a:r>
          </a:p>
        </p:txBody>
      </p:sp>
      <p:sp>
        <p:nvSpPr>
          <p:cNvPr id="4" name="Slide Number Placeholder 3"/>
          <p:cNvSpPr>
            <a:spLocks noGrp="1"/>
          </p:cNvSpPr>
          <p:nvPr>
            <p:ph type="sldNum" sz="quarter" idx="10"/>
          </p:nvPr>
        </p:nvSpPr>
        <p:spPr/>
        <p:txBody>
          <a:bodyPr/>
          <a:lstStyle/>
          <a:p>
            <a:pPr algn="r"/>
            <a:fld id="{F3477EC8-074D-41C4-94AE-E9EA7CEEA348}" type="slidenum">
              <a:rPr/>
              <a:pPr algn="r"/>
              <a:t>2</a:t>
            </a:fld>
            <a:endParaRPr dirty="0"/>
          </a:p>
        </p:txBody>
      </p:sp>
      <p:sp>
        <p:nvSpPr>
          <p:cNvPr id="5" name="TextBox 4">
            <a:extLst>
              <a:ext uri="{FF2B5EF4-FFF2-40B4-BE49-F238E27FC236}">
                <a16:creationId xmlns:a16="http://schemas.microsoft.com/office/drawing/2014/main" id="{411F8B25-8444-43E0-B672-69F382BCAD0C}"/>
              </a:ext>
            </a:extLst>
          </p:cNvPr>
          <p:cNvSpPr txBox="1"/>
          <p:nvPr/>
        </p:nvSpPr>
        <p:spPr>
          <a:xfrm>
            <a:off x="457200" y="5893740"/>
            <a:ext cx="7708970" cy="646331"/>
          </a:xfrm>
          <a:prstGeom prst="rect">
            <a:avLst/>
          </a:prstGeom>
          <a:noFill/>
        </p:spPr>
        <p:txBody>
          <a:bodyPr wrap="none" rtlCol="0">
            <a:spAutoFit/>
          </a:bodyPr>
          <a:lstStyle/>
          <a:p>
            <a:r>
              <a:rPr lang="en-US" dirty="0">
                <a:solidFill>
                  <a:srgbClr val="505A08"/>
                </a:solidFill>
              </a:rPr>
              <a:t>*Only applicable to states that elect to use the paper ordering module in TIDE</a:t>
            </a:r>
          </a:p>
          <a:p>
            <a:endParaRPr lang="en-US" dirty="0"/>
          </a:p>
        </p:txBody>
      </p:sp>
    </p:spTree>
    <p:custDataLst>
      <p:tags r:id="rId1"/>
    </p:custDataLst>
    <p:extLst>
      <p:ext uri="{BB962C8B-B14F-4D97-AF65-F5344CB8AC3E}">
        <p14:creationId xmlns:p14="http://schemas.microsoft.com/office/powerpoint/2010/main" val="3996457417"/>
      </p:ext>
    </p:extLst>
  </p:cSld>
  <p:clrMapOvr>
    <a:masterClrMapping/>
  </p:clrMapOvr>
  <mc:AlternateContent xmlns:mc="http://schemas.openxmlformats.org/markup-compatibility/2006" xmlns:p14="http://schemas.microsoft.com/office/powerpoint/2010/main">
    <mc:Choice Requires="p14">
      <p:transition spd="slow" p14:dur="2000" advTm="27410"/>
    </mc:Choice>
    <mc:Fallback xmlns="">
      <p:transition spd="slow" advTm="2741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Printing Testing Tickets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3</a:t>
            </a:fld>
            <a:endParaRPr lang="en-US" dirty="0"/>
          </a:p>
        </p:txBody>
      </p:sp>
      <p:grpSp>
        <p:nvGrpSpPr>
          <p:cNvPr id="8" name="Group 7">
            <a:extLst>
              <a:ext uri="{FF2B5EF4-FFF2-40B4-BE49-F238E27FC236}">
                <a16:creationId xmlns:a16="http://schemas.microsoft.com/office/drawing/2014/main" id="{51C78DD9-A232-47CC-AC5E-BDC32685EC07}"/>
              </a:ext>
            </a:extLst>
          </p:cNvPr>
          <p:cNvGrpSpPr/>
          <p:nvPr/>
        </p:nvGrpSpPr>
        <p:grpSpPr>
          <a:xfrm>
            <a:off x="4516554" y="1227189"/>
            <a:ext cx="3158891" cy="4403622"/>
            <a:chOff x="681488" y="1530352"/>
            <a:chExt cx="2762671" cy="3851275"/>
          </a:xfrm>
        </p:grpSpPr>
        <p:pic>
          <p:nvPicPr>
            <p:cNvPr id="9" name="Content Placeholder 4">
              <a:extLst>
                <a:ext uri="{FF2B5EF4-FFF2-40B4-BE49-F238E27FC236}">
                  <a16:creationId xmlns:a16="http://schemas.microsoft.com/office/drawing/2014/main" id="{A247FC23-47D4-4F2B-89D8-C8CB288081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681488" y="1530352"/>
              <a:ext cx="2762671" cy="3851275"/>
            </a:xfrm>
            <a:prstGeom prst="rect">
              <a:avLst/>
            </a:prstGeom>
            <a:noFill/>
            <a:ln w="9525">
              <a:solidFill>
                <a:schemeClr val="bg1">
                  <a:lumMod val="75000"/>
                </a:schemeClr>
              </a:solidFill>
              <a:miter lim="800000"/>
              <a:headEnd/>
              <a:tailEnd/>
            </a:ln>
            <a:effectLst>
              <a:outerShdw blurRad="292100" dist="139700" dir="2700000" algn="tl" rotWithShape="0">
                <a:srgbClr val="333333">
                  <a:alpha val="65000"/>
                </a:srgbClr>
              </a:outerShdw>
            </a:effectLst>
          </p:spPr>
        </p:pic>
        <p:sp>
          <p:nvSpPr>
            <p:cNvPr id="10" name="Rectangle 9">
              <a:extLst>
                <a:ext uri="{FF2B5EF4-FFF2-40B4-BE49-F238E27FC236}">
                  <a16:creationId xmlns:a16="http://schemas.microsoft.com/office/drawing/2014/main" id="{ED884D05-1B7F-49EB-97EF-8DC50741475F}"/>
                </a:ext>
              </a:extLst>
            </p:cNvPr>
            <p:cNvSpPr/>
            <p:nvPr/>
          </p:nvSpPr>
          <p:spPr>
            <a:xfrm>
              <a:off x="717804" y="3474720"/>
              <a:ext cx="2690037" cy="10515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own Arrow 9">
            <a:extLst>
              <a:ext uri="{FF2B5EF4-FFF2-40B4-BE49-F238E27FC236}">
                <a16:creationId xmlns:a16="http://schemas.microsoft.com/office/drawing/2014/main" id="{D163D66B-77C8-B223-3C9E-CE7FECC8A6BB}"/>
              </a:ext>
            </a:extLst>
          </p:cNvPr>
          <p:cNvSpPr/>
          <p:nvPr/>
        </p:nvSpPr>
        <p:spPr>
          <a:xfrm rot="16200000">
            <a:off x="3601129" y="3177706"/>
            <a:ext cx="649866" cy="109793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3782070877"/>
      </p:ext>
    </p:extLst>
  </p:cSld>
  <p:clrMapOvr>
    <a:masterClrMapping/>
  </p:clrMapOvr>
  <mc:AlternateContent xmlns:mc="http://schemas.openxmlformats.org/markup-compatibility/2006" xmlns:p14="http://schemas.microsoft.com/office/powerpoint/2010/main">
    <mc:Choice Requires="p14">
      <p:transition spd="slow" p14:dur="2000" advTm="21120"/>
    </mc:Choice>
    <mc:Fallback xmlns="">
      <p:transition spd="slow" advTm="2112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882952" y="1530352"/>
            <a:ext cx="7641298" cy="3851275"/>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1" name="Title 10">
            <a:extLst>
              <a:ext uri="{FF2B5EF4-FFF2-40B4-BE49-F238E27FC236}">
                <a16:creationId xmlns:a16="http://schemas.microsoft.com/office/drawing/2014/main" id="{A0AA7F3B-74E8-440C-8784-20C63587260D}"/>
              </a:ext>
            </a:extLst>
          </p:cNvPr>
          <p:cNvSpPr>
            <a:spLocks noGrp="1"/>
          </p:cNvSpPr>
          <p:nvPr>
            <p:ph type="title"/>
          </p:nvPr>
        </p:nvSpPr>
        <p:spPr/>
        <p:txBody>
          <a:bodyPr>
            <a:normAutofit/>
          </a:bodyPr>
          <a:lstStyle/>
          <a:p>
            <a:r>
              <a:rPr lang="en-US" dirty="0"/>
              <a:t>Printing Testing Tickets (Continued)</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4</a:t>
            </a:fld>
            <a:endParaRPr lang="en-US" dirty="0"/>
          </a:p>
        </p:txBody>
      </p:sp>
      <p:grpSp>
        <p:nvGrpSpPr>
          <p:cNvPr id="2" name="Group 1">
            <a:extLst>
              <a:ext uri="{FF2B5EF4-FFF2-40B4-BE49-F238E27FC236}">
                <a16:creationId xmlns:a16="http://schemas.microsoft.com/office/drawing/2014/main" id="{0808CBA5-C36F-4685-AF74-BCEB7DB8E45B}"/>
              </a:ext>
            </a:extLst>
          </p:cNvPr>
          <p:cNvGrpSpPr/>
          <p:nvPr/>
        </p:nvGrpSpPr>
        <p:grpSpPr>
          <a:xfrm>
            <a:off x="681488" y="1530352"/>
            <a:ext cx="2762671" cy="3851275"/>
            <a:chOff x="681488" y="1530352"/>
            <a:chExt cx="2762671" cy="3851275"/>
          </a:xfrm>
        </p:grpSpPr>
        <p:pic>
          <p:nvPicPr>
            <p:cNvPr id="6" name="Content Placeholder 4"/>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681488" y="1530352"/>
              <a:ext cx="2762671" cy="3851275"/>
            </a:xfrm>
            <a:prstGeom prst="rect">
              <a:avLst/>
            </a:prstGeom>
            <a:noFill/>
            <a:ln w="9525">
              <a:solidFill>
                <a:schemeClr val="bg1">
                  <a:lumMod val="75000"/>
                </a:schemeClr>
              </a:solidFill>
              <a:miter lim="800000"/>
              <a:headEnd/>
              <a:tailEnd/>
            </a:ln>
            <a:effectLst>
              <a:outerShdw blurRad="292100" dist="139700" dir="2700000" algn="tl" rotWithShape="0">
                <a:srgbClr val="333333">
                  <a:alpha val="65000"/>
                </a:srgbClr>
              </a:outerShdw>
            </a:effectLst>
          </p:spPr>
        </p:pic>
        <p:sp>
          <p:nvSpPr>
            <p:cNvPr id="7" name="Rectangle 6"/>
            <p:cNvSpPr/>
            <p:nvPr/>
          </p:nvSpPr>
          <p:spPr>
            <a:xfrm>
              <a:off x="717804" y="3474720"/>
              <a:ext cx="2690037" cy="10515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ight Arrow 7"/>
          <p:cNvSpPr/>
          <p:nvPr/>
        </p:nvSpPr>
        <p:spPr>
          <a:xfrm rot="10800000">
            <a:off x="8083005" y="4974046"/>
            <a:ext cx="477520" cy="2438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123374897"/>
      </p:ext>
    </p:extLst>
  </p:cSld>
  <p:clrMapOvr>
    <a:masterClrMapping/>
  </p:clrMapOvr>
  <mc:AlternateContent xmlns:mc="http://schemas.openxmlformats.org/markup-compatibility/2006" xmlns:p14="http://schemas.microsoft.com/office/powerpoint/2010/main">
    <mc:Choice Requires="p14">
      <p:transition spd="slow" p14:dur="2000" advTm="21240"/>
    </mc:Choice>
    <mc:Fallback xmlns="">
      <p:transition spd="slow" advTm="2124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1763" y="1408432"/>
            <a:ext cx="6727237" cy="4358588"/>
          </a:xfrm>
          <a:prstGeom prst="rect">
            <a:avLst/>
          </a:prstGeom>
          <a:solidFill>
            <a:schemeClr val="tx1"/>
          </a:solidFill>
          <a:ln>
            <a:solidFill>
              <a:schemeClr val="bg1">
                <a:lumMod val="75000"/>
              </a:schemeClr>
            </a:solidFill>
          </a:ln>
          <a:effectLst>
            <a:outerShdw blurRad="292100" dist="139700" dir="2700000" algn="tl" rotWithShape="0">
              <a:srgbClr val="333333">
                <a:alpha val="65000"/>
              </a:srgbClr>
            </a:outerShdw>
          </a:effectLst>
        </p:spPr>
      </p:pic>
      <p:sp>
        <p:nvSpPr>
          <p:cNvPr id="12" name="Title 11">
            <a:extLst>
              <a:ext uri="{FF2B5EF4-FFF2-40B4-BE49-F238E27FC236}">
                <a16:creationId xmlns:a16="http://schemas.microsoft.com/office/drawing/2014/main" id="{F9E0DAE2-A23D-4D57-828E-0474F5439458}"/>
              </a:ext>
            </a:extLst>
          </p:cNvPr>
          <p:cNvSpPr>
            <a:spLocks noGrp="1"/>
          </p:cNvSpPr>
          <p:nvPr>
            <p:ph type="title"/>
          </p:nvPr>
        </p:nvSpPr>
        <p:spPr/>
        <p:txBody>
          <a:bodyPr>
            <a:normAutofit/>
          </a:bodyPr>
          <a:lstStyle/>
          <a:p>
            <a:r>
              <a:rPr lang="en-US" dirty="0"/>
              <a:t>Printing Testing Tickets (Continued)</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5</a:t>
            </a:fld>
            <a:endParaRPr lang="en-US" dirty="0"/>
          </a:p>
        </p:txBody>
      </p:sp>
      <p:sp>
        <p:nvSpPr>
          <p:cNvPr id="10" name="Rectangle 9"/>
          <p:cNvSpPr/>
          <p:nvPr/>
        </p:nvSpPr>
        <p:spPr>
          <a:xfrm>
            <a:off x="4413203" y="2397759"/>
            <a:ext cx="2248063" cy="13189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6183746" y="2726145"/>
            <a:ext cx="477520" cy="2438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F6F472B3-EC6D-466E-8BC6-46958010405C}"/>
              </a:ext>
            </a:extLst>
          </p:cNvPr>
          <p:cNvGrpSpPr/>
          <p:nvPr/>
        </p:nvGrpSpPr>
        <p:grpSpPr>
          <a:xfrm>
            <a:off x="681488" y="1530352"/>
            <a:ext cx="2762671" cy="3851275"/>
            <a:chOff x="681488" y="1530352"/>
            <a:chExt cx="2762671" cy="3851275"/>
          </a:xfrm>
        </p:grpSpPr>
        <p:pic>
          <p:nvPicPr>
            <p:cNvPr id="17" name="Content Placeholder 4">
              <a:extLst>
                <a:ext uri="{FF2B5EF4-FFF2-40B4-BE49-F238E27FC236}">
                  <a16:creationId xmlns:a16="http://schemas.microsoft.com/office/drawing/2014/main" id="{56A4A448-E060-4F5B-8D70-B8033B694E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681488" y="1530352"/>
              <a:ext cx="2762671" cy="3851275"/>
            </a:xfrm>
            <a:prstGeom prst="rect">
              <a:avLst/>
            </a:prstGeom>
            <a:noFill/>
            <a:ln w="9525">
              <a:solidFill>
                <a:schemeClr val="bg1">
                  <a:lumMod val="75000"/>
                </a:schemeClr>
              </a:solidFill>
              <a:miter lim="800000"/>
              <a:headEnd/>
              <a:tailEnd/>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11D78F53-2E68-4445-BF70-C7B42EB95608}"/>
                </a:ext>
              </a:extLst>
            </p:cNvPr>
            <p:cNvSpPr/>
            <p:nvPr/>
          </p:nvSpPr>
          <p:spPr>
            <a:xfrm>
              <a:off x="717804" y="3474720"/>
              <a:ext cx="2690037" cy="10515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294915558"/>
      </p:ext>
    </p:extLst>
  </p:cSld>
  <p:clrMapOvr>
    <a:masterClrMapping/>
  </p:clrMapOvr>
  <mc:AlternateContent xmlns:mc="http://schemas.openxmlformats.org/markup-compatibility/2006" xmlns:p14="http://schemas.microsoft.com/office/powerpoint/2010/main">
    <mc:Choice Requires="p14">
      <p:transition spd="slow" p14:dur="2000" advTm="79030"/>
    </mc:Choice>
    <mc:Fallback xmlns="">
      <p:transition spd="slow" advTm="7903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Printing PreID Labels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6</a:t>
            </a:fld>
            <a:endParaRPr lang="en-US" dirty="0"/>
          </a:p>
        </p:txBody>
      </p:sp>
      <p:grpSp>
        <p:nvGrpSpPr>
          <p:cNvPr id="2" name="Group 1">
            <a:extLst>
              <a:ext uri="{FF2B5EF4-FFF2-40B4-BE49-F238E27FC236}">
                <a16:creationId xmlns:a16="http://schemas.microsoft.com/office/drawing/2014/main" id="{048E71C5-EA39-46DB-B80C-3B4C36312277}"/>
              </a:ext>
            </a:extLst>
          </p:cNvPr>
          <p:cNvGrpSpPr/>
          <p:nvPr/>
        </p:nvGrpSpPr>
        <p:grpSpPr>
          <a:xfrm>
            <a:off x="4449616" y="1078988"/>
            <a:ext cx="3292771" cy="4700023"/>
            <a:chOff x="4953158" y="1797484"/>
            <a:chExt cx="2658139" cy="3529556"/>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rcRect/>
            <a:stretch/>
          </p:blipFill>
          <p:spPr>
            <a:xfrm>
              <a:off x="4953158" y="1797484"/>
              <a:ext cx="2658139" cy="3529556"/>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9" name="Rectangle 8"/>
            <p:cNvSpPr/>
            <p:nvPr/>
          </p:nvSpPr>
          <p:spPr>
            <a:xfrm>
              <a:off x="5182671" y="3762025"/>
              <a:ext cx="2245246" cy="17934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798147191"/>
      </p:ext>
    </p:extLst>
  </p:cSld>
  <p:clrMapOvr>
    <a:masterClrMapping/>
  </p:clrMapOvr>
  <mc:AlternateContent xmlns:mc="http://schemas.openxmlformats.org/markup-compatibility/2006" xmlns:p14="http://schemas.microsoft.com/office/powerpoint/2010/main">
    <mc:Choice Requires="p14">
      <p:transition spd="slow" p14:dur="2000" advTm="18900"/>
    </mc:Choice>
    <mc:Fallback xmlns="">
      <p:transition spd="slow" advTm="189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AA65533-094E-4A28-8C64-06732DAA1410}"/>
              </a:ext>
            </a:extLst>
          </p:cNvPr>
          <p:cNvSpPr>
            <a:spLocks noGrp="1"/>
          </p:cNvSpPr>
          <p:nvPr>
            <p:ph type="title"/>
          </p:nvPr>
        </p:nvSpPr>
        <p:spPr/>
        <p:txBody>
          <a:bodyPr>
            <a:normAutofit/>
          </a:bodyPr>
          <a:lstStyle/>
          <a:p>
            <a:r>
              <a:rPr lang="en-US" dirty="0"/>
              <a:t>Printing PreID Labels (Continued)</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7</a:t>
            </a:fld>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5035" y="1575494"/>
            <a:ext cx="8072168" cy="404818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8" name="Right Arrow 7"/>
          <p:cNvSpPr/>
          <p:nvPr/>
        </p:nvSpPr>
        <p:spPr>
          <a:xfrm rot="10800000">
            <a:off x="8045682" y="5131836"/>
            <a:ext cx="706432" cy="41719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C6812C3E-E2BD-4EEF-889D-289E3420939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55201" y="1191383"/>
            <a:ext cx="3292771" cy="470002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5" name="Rectangle 14">
            <a:extLst>
              <a:ext uri="{FF2B5EF4-FFF2-40B4-BE49-F238E27FC236}">
                <a16:creationId xmlns:a16="http://schemas.microsoft.com/office/drawing/2014/main" id="{0690D28A-8A73-45F2-AAFC-0C45CEA85113}"/>
              </a:ext>
            </a:extLst>
          </p:cNvPr>
          <p:cNvSpPr/>
          <p:nvPr/>
        </p:nvSpPr>
        <p:spPr>
          <a:xfrm>
            <a:off x="464797" y="3807403"/>
            <a:ext cx="2726078" cy="3264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664558761"/>
      </p:ext>
    </p:extLst>
  </p:cSld>
  <p:clrMapOvr>
    <a:masterClrMapping/>
  </p:clrMapOvr>
  <mc:AlternateContent xmlns:mc="http://schemas.openxmlformats.org/markup-compatibility/2006" xmlns:p14="http://schemas.microsoft.com/office/powerpoint/2010/main">
    <mc:Choice Requires="p14">
      <p:transition spd="slow" p14:dur="2000" advTm="11330"/>
    </mc:Choice>
    <mc:Fallback xmlns="">
      <p:transition spd="slow" advTm="1133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897665" y="1544608"/>
            <a:ext cx="7612847" cy="4266625"/>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2" name="Title 11">
            <a:extLst>
              <a:ext uri="{FF2B5EF4-FFF2-40B4-BE49-F238E27FC236}">
                <a16:creationId xmlns:a16="http://schemas.microsoft.com/office/drawing/2014/main" id="{F3B08A59-63A8-4053-9433-C2DF485CF098}"/>
              </a:ext>
            </a:extLst>
          </p:cNvPr>
          <p:cNvSpPr>
            <a:spLocks noGrp="1"/>
          </p:cNvSpPr>
          <p:nvPr>
            <p:ph type="title"/>
          </p:nvPr>
        </p:nvSpPr>
        <p:spPr/>
        <p:txBody>
          <a:bodyPr>
            <a:normAutofit/>
          </a:bodyPr>
          <a:lstStyle/>
          <a:p>
            <a:r>
              <a:rPr lang="en-US" dirty="0"/>
              <a:t>Printing PreID Labels (Continued)</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8</a:t>
            </a:fld>
            <a:endParaRPr lang="en-US" dirty="0"/>
          </a:p>
        </p:txBody>
      </p:sp>
      <p:grpSp>
        <p:nvGrpSpPr>
          <p:cNvPr id="2" name="Group 1">
            <a:extLst>
              <a:ext uri="{FF2B5EF4-FFF2-40B4-BE49-F238E27FC236}">
                <a16:creationId xmlns:a16="http://schemas.microsoft.com/office/drawing/2014/main" id="{8CB67161-D66E-4D8D-BFDF-DCD80AF77943}"/>
              </a:ext>
            </a:extLst>
          </p:cNvPr>
          <p:cNvGrpSpPr/>
          <p:nvPr/>
        </p:nvGrpSpPr>
        <p:grpSpPr>
          <a:xfrm>
            <a:off x="3897665" y="2631233"/>
            <a:ext cx="2198336" cy="1623526"/>
            <a:chOff x="3897664" y="2631233"/>
            <a:chExt cx="2615103" cy="1623526"/>
          </a:xfrm>
        </p:grpSpPr>
        <p:sp>
          <p:nvSpPr>
            <p:cNvPr id="8" name="Right Arrow 7"/>
            <p:cNvSpPr/>
            <p:nvPr/>
          </p:nvSpPr>
          <p:spPr>
            <a:xfrm rot="10800000">
              <a:off x="6035247" y="3185160"/>
              <a:ext cx="477520" cy="2438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97664" y="2631233"/>
              <a:ext cx="2615103" cy="162352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a:extLst>
              <a:ext uri="{FF2B5EF4-FFF2-40B4-BE49-F238E27FC236}">
                <a16:creationId xmlns:a16="http://schemas.microsoft.com/office/drawing/2014/main" id="{F59D3689-E486-4B6E-A1B4-98DDBE2DB52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80073" y="1191383"/>
            <a:ext cx="3292771" cy="470002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5" name="Rectangle 14">
            <a:extLst>
              <a:ext uri="{FF2B5EF4-FFF2-40B4-BE49-F238E27FC236}">
                <a16:creationId xmlns:a16="http://schemas.microsoft.com/office/drawing/2014/main" id="{0B22ACB2-D17D-4A77-BF43-5230DAAB2ACC}"/>
              </a:ext>
            </a:extLst>
          </p:cNvPr>
          <p:cNvSpPr/>
          <p:nvPr/>
        </p:nvSpPr>
        <p:spPr>
          <a:xfrm>
            <a:off x="681489" y="3807403"/>
            <a:ext cx="2652262" cy="3394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0914177"/>
      </p:ext>
    </p:extLst>
  </p:cSld>
  <p:clrMapOvr>
    <a:masterClrMapping/>
  </p:clrMapOvr>
  <mc:AlternateContent xmlns:mc="http://schemas.openxmlformats.org/markup-compatibility/2006" xmlns:p14="http://schemas.microsoft.com/office/powerpoint/2010/main">
    <mc:Choice Requires="p14">
      <p:transition spd="slow" p14:dur="2000" advTm="71090"/>
    </mc:Choice>
    <mc:Fallback xmlns="">
      <p:transition spd="slow" advTm="7109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a:solidFill>
                  <a:srgbClr val="505A08"/>
                </a:solidFill>
              </a:rPr>
              <a:t>For additional information, consult your state portal, which contains:</a:t>
            </a:r>
          </a:p>
          <a:p>
            <a:pPr marL="457200" indent="-457200">
              <a:buFont typeface="Wingdings" panose="05000000000000000000" pitchFamily="2" charset="2"/>
              <a:buChar char="§"/>
            </a:pPr>
            <a:r>
              <a:rPr lang="en-US" altLang="en-US" sz="2800" dirty="0">
                <a:solidFill>
                  <a:srgbClr val="505A08"/>
                </a:solidFill>
              </a:rPr>
              <a:t>Important announcements</a:t>
            </a:r>
          </a:p>
          <a:p>
            <a:pPr marL="457200" indent="-457200">
              <a:buFont typeface="Wingdings" panose="05000000000000000000" pitchFamily="2" charset="2"/>
              <a:buChar char="§"/>
            </a:pPr>
            <a:r>
              <a:rPr lang="en-US" altLang="en-US" sz="2800" i="1" dirty="0">
                <a:solidFill>
                  <a:srgbClr val="505A08"/>
                </a:solidFill>
              </a:rPr>
              <a:t>TIDE User Guide</a:t>
            </a:r>
          </a:p>
          <a:p>
            <a:endParaRPr lang="en-US" altLang="en-US" sz="2800" dirty="0">
              <a:solidFill>
                <a:srgbClr val="505A08"/>
              </a:solidFill>
            </a:endParaRPr>
          </a:p>
          <a:p>
            <a:r>
              <a:rPr lang="en-US" altLang="en-US" sz="2800" dirty="0">
                <a:solidFill>
                  <a:srgbClr val="505A08"/>
                </a:solidFill>
              </a:rPr>
              <a:t>For further assistance, please consult your state’s Help Desk.</a:t>
            </a:r>
          </a:p>
        </p:txBody>
      </p:sp>
      <p:sp>
        <p:nvSpPr>
          <p:cNvPr id="3" name="Title 2"/>
          <p:cNvSpPr>
            <a:spLocks noGrp="1"/>
          </p:cNvSpPr>
          <p:nvPr>
            <p:ph type="title"/>
          </p:nvPr>
        </p:nvSpPr>
        <p:spPr/>
        <p:txBody>
          <a:bodyPr>
            <a:normAutofit/>
          </a:bodyPr>
          <a:lstStyle/>
          <a:p>
            <a:r>
              <a:rPr lang="en-US" dirty="0"/>
              <a:t>Thank You!</a:t>
            </a:r>
          </a:p>
        </p:txBody>
      </p:sp>
      <p:sp>
        <p:nvSpPr>
          <p:cNvPr id="4" name="Slide Number Placeholder 3"/>
          <p:cNvSpPr>
            <a:spLocks noGrp="1"/>
          </p:cNvSpPr>
          <p:nvPr>
            <p:ph type="sldNum" sz="quarter" idx="10"/>
          </p:nvPr>
        </p:nvSpPr>
        <p:spPr/>
        <p:txBody>
          <a:bodyPr/>
          <a:lstStyle/>
          <a:p>
            <a:pPr algn="r"/>
            <a:fld id="{F3477EC8-074D-41C4-94AE-E9EA7CEEA348}" type="slidenum">
              <a:rPr/>
              <a:pPr algn="r"/>
              <a:t>9</a:t>
            </a:fld>
            <a:endParaRPr dirty="0"/>
          </a:p>
        </p:txBody>
      </p:sp>
    </p:spTree>
    <p:custDataLst>
      <p:tags r:id="rId1"/>
    </p:custDataLst>
    <p:extLst>
      <p:ext uri="{BB962C8B-B14F-4D97-AF65-F5344CB8AC3E}">
        <p14:creationId xmlns:p14="http://schemas.microsoft.com/office/powerpoint/2010/main" val="783473219"/>
      </p:ext>
    </p:extLst>
  </p:cSld>
  <p:clrMapOvr>
    <a:masterClrMapping/>
  </p:clrMapOvr>
  <mc:AlternateContent xmlns:mc="http://schemas.openxmlformats.org/markup-compatibility/2006" xmlns:p14="http://schemas.microsoft.com/office/powerpoint/2010/main">
    <mc:Choice Requires="p14">
      <p:transition spd="slow" p14:dur="2000" advTm="21240"/>
    </mc:Choice>
    <mc:Fallback xmlns="">
      <p:transition spd="slow" advTm="2124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PROJECT_OPEN" val="0"/>
  <p:tag name="ARTICULATE_DESIGN_ID_CAMBIUM ASSESSMENT PPT" val="DR6WihEg"/>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http://purl.org/dc/terms/"/>
    <ds:schemaRef ds:uri="3c8d6406-deae-4a0d-a95e-fe53ed4a1ac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0b788f9-dbc8-42fd-99f2-081ed83a52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4420</TotalTime>
  <Words>1019</Words>
  <Application>Microsoft Office PowerPoint</Application>
  <PresentationFormat>Widescreen</PresentationFormat>
  <Paragraphs>82</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Printing Test Tickets and PreID Labels</vt:lpstr>
      <vt:lpstr>TIDE Training Modules</vt:lpstr>
      <vt:lpstr>Printing Testing Tickets</vt:lpstr>
      <vt:lpstr>Printing Testing Tickets (Continued)</vt:lpstr>
      <vt:lpstr>Printing Testing Tickets (Continued)</vt:lpstr>
      <vt:lpstr>Printing PreID Labels</vt:lpstr>
      <vt:lpstr>Printing PreID Labels (Continued)</vt:lpstr>
      <vt:lpstr>Printing PreID Labels (Continued)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Nadia McDowell</cp:lastModifiedBy>
  <cp:revision>76</cp:revision>
  <cp:lastPrinted>2017-10-19T00:36:21Z</cp:lastPrinted>
  <dcterms:created xsi:type="dcterms:W3CDTF">2020-02-03T21:37:34Z</dcterms:created>
  <dcterms:modified xsi:type="dcterms:W3CDTF">2023-07-25T19:37:19Z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735EEEC2-DF63-4D2C-AE2B-0DC6F88D9201</vt:lpwstr>
  </property>
  <property fmtid="{D5CDD505-2E9C-101B-9397-08002B2CF9AE}" pid="6" name="ArticulatePath">
    <vt:lpwstr>https://cambiumlearning-my.sharepoint.com/personal/jennifer_strittmatter_cambiumassessment_com/Documents/Desktop/Projects/ELPA21/TIDE 7 Printing Test Tickets and PreID Labels_Screener/23-24_Training_TIDE 7 Printing Test Tickets and PreID Labels_no audio_DRAFT</vt:lpwstr>
  </property>
</Properties>
</file>