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9"/>
  </p:notesMasterIdLst>
  <p:handoutMasterIdLst>
    <p:handoutMasterId r:id="rId20"/>
  </p:handoutMasterIdLst>
  <p:sldIdLst>
    <p:sldId id="294" r:id="rId5"/>
    <p:sldId id="261" r:id="rId6"/>
    <p:sldId id="274" r:id="rId7"/>
    <p:sldId id="273" r:id="rId8"/>
    <p:sldId id="441" r:id="rId9"/>
    <p:sldId id="482" r:id="rId10"/>
    <p:sldId id="481" r:id="rId11"/>
    <p:sldId id="563" r:id="rId12"/>
    <p:sldId id="461" r:id="rId13"/>
    <p:sldId id="564" r:id="rId14"/>
    <p:sldId id="543" r:id="rId15"/>
    <p:sldId id="565" r:id="rId16"/>
    <p:sldId id="486" r:id="rId17"/>
    <p:sldId id="263" r:id="rId18"/>
  </p:sldIdLst>
  <p:sldSz cx="12192000" cy="6858000"/>
  <p:notesSz cx="9309100" cy="70231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E6AB12-68E3-7536-3086-970704DC0043}" name="Nadia McDowell" initials="NM" userId="S::nadia.mcdowell@cambiumassessment.com::4a7051d3-cf0a-4a33-9b55-7075dcdef7ea" providerId="AD"/>
  <p188:author id="{22DEA62F-559C-CF0E-33DB-0E46D171C41F}" name="Makayla" initials="M" userId="Makayl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Lila Yuen" initials="LY" lastIdx="6" clrIdx="8">
    <p:extLst>
      <p:ext uri="{19B8F6BF-5375-455C-9EA6-DF929625EA0E}">
        <p15:presenceInfo xmlns:p15="http://schemas.microsoft.com/office/powerpoint/2012/main" userId="4bbabeb9c0775d46" providerId="Windows Live"/>
      </p:ext>
    </p:extLst>
  </p:cmAuthor>
  <p:cmAuthor id="10" name="Ledis Castillo" initials="LC" lastIdx="7" clrIdx="9">
    <p:extLst>
      <p:ext uri="{19B8F6BF-5375-455C-9EA6-DF929625EA0E}">
        <p15:presenceInfo xmlns:p15="http://schemas.microsoft.com/office/powerpoint/2012/main" userId="S-1-5-21-165637637-657010290-618671499-6273" providerId="AD"/>
      </p:ext>
    </p:extLst>
  </p:cmAuthor>
  <p:cmAuthor id="11" name="Bracey, Niema" initials="BN" lastIdx="1" clrIdx="10">
    <p:extLst>
      <p:ext uri="{19B8F6BF-5375-455C-9EA6-DF929625EA0E}">
        <p15:presenceInfo xmlns:p15="http://schemas.microsoft.com/office/powerpoint/2012/main" userId="S::nbracey@air.org::5089c354-1592-45e8-a76e-056b2558fa3a" providerId="AD"/>
      </p:ext>
    </p:extLst>
  </p:cmAuthor>
  <p:cmAuthor id="12" name="Truc Vo" initials="TV" lastIdx="2" clrIdx="11">
    <p:extLst>
      <p:ext uri="{19B8F6BF-5375-455C-9EA6-DF929625EA0E}">
        <p15:presenceInfo xmlns:p15="http://schemas.microsoft.com/office/powerpoint/2012/main" userId="S::truc.vo@cambiumassessment.com::d402882a-4358-404c-b429-f99634ede9fe" providerId="AD"/>
      </p:ext>
    </p:extLst>
  </p:cmAuthor>
  <p:cmAuthor id="13" name="ledis castillo" initials="lc" lastIdx="5" clrIdx="12">
    <p:extLst>
      <p:ext uri="{19B8F6BF-5375-455C-9EA6-DF929625EA0E}">
        <p15:presenceInfo xmlns:p15="http://schemas.microsoft.com/office/powerpoint/2012/main" userId="2b0fa2ed88aed0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364"/>
    <a:srgbClr val="505A08"/>
    <a:srgbClr val="2C9ED9"/>
    <a:srgbClr val="C6E7F7"/>
    <a:srgbClr val="26ABE1"/>
    <a:srgbClr val="319EFF"/>
    <a:srgbClr val="B9BBBE"/>
    <a:srgbClr val="A8CF91"/>
    <a:srgbClr val="00629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C4D6D-1DD4-4BD3-8D07-1336791D515B}" v="43" dt="2023-07-21T23:34:00.372"/>
  </p1510:revLst>
</p1510:revInfo>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1" autoAdjust="0"/>
    <p:restoredTop sz="78594" autoAdjust="0"/>
  </p:normalViewPr>
  <p:slideViewPr>
    <p:cSldViewPr snapToGrid="0">
      <p:cViewPr varScale="1">
        <p:scale>
          <a:sx n="93" d="100"/>
          <a:sy n="93" d="100"/>
        </p:scale>
        <p:origin x="1308" y="96"/>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dirty="0"/>
              <a:t>(added from Insert tab, Header &amp; Footer icon, Fixed Date and time)  1/23/2018</a:t>
            </a:r>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r>
              <a:rPr lang="en-US" dirty="0"/>
              <a:t>Welcome to the online training module for </a:t>
            </a:r>
            <a:r>
              <a:rPr lang="en-US" b="1" dirty="0"/>
              <a:t>Activating your Account and Navigating Through TIDE</a:t>
            </a:r>
            <a:r>
              <a:rPr lang="en-US" dirty="0"/>
              <a:t>. In this training module, we will walk through the process for activating your account and navigating through the major menus and basic features of TIDE.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dirty="0"/>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dirty="0"/>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r>
              <a:rPr lang="en-US" b="0" baseline="0" dirty="0">
                <a:latin typeface="+mn-lt"/>
                <a:cs typeface="Arial" panose="020B0604020202020204" pitchFamily="34" charset="0"/>
              </a:rPr>
              <a:t>To access secure documents and student data files you have previously exported in TIDE, click the </a:t>
            </a:r>
            <a:r>
              <a:rPr lang="en-US" b="1" baseline="0" dirty="0">
                <a:latin typeface="+mn-lt"/>
                <a:cs typeface="Arial" panose="020B0604020202020204" pitchFamily="34" charset="0"/>
              </a:rPr>
              <a:t>Secure File Center </a:t>
            </a:r>
            <a:r>
              <a:rPr lang="en-US" b="0" baseline="0" dirty="0">
                <a:latin typeface="+mn-lt"/>
                <a:cs typeface="Arial" panose="020B0604020202020204" pitchFamily="34" charset="0"/>
              </a:rPr>
              <a:t>button in the banner. From the Secure File Center, you can download, archive, or delete previously exported files. For more information on this feature, see the </a:t>
            </a:r>
            <a:r>
              <a:rPr lang="en-US" b="0" i="1" baseline="0" dirty="0">
                <a:latin typeface="+mn-lt"/>
                <a:cs typeface="Arial" panose="020B0604020202020204" pitchFamily="34" charset="0"/>
              </a:rPr>
              <a:t>TIDE User Guide</a:t>
            </a:r>
            <a:r>
              <a:rPr lang="en-US" b="0" baseline="0" dirty="0">
                <a:latin typeface="+mn-lt"/>
                <a:cs typeface="Arial" panose="020B0604020202020204" pitchFamily="34" charset="0"/>
              </a:rPr>
              <a:t>.</a:t>
            </a:r>
            <a:endParaRPr lang="en-US"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3588745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r>
              <a:rPr lang="en-US" b="0" baseline="0" dirty="0">
                <a:latin typeface="+mn-lt"/>
                <a:cs typeface="Arial" panose="020B0604020202020204" pitchFamily="34" charset="0"/>
              </a:rPr>
              <a:t>The </a:t>
            </a:r>
            <a:r>
              <a:rPr lang="en-US" b="1" baseline="0" dirty="0">
                <a:latin typeface="+mn-lt"/>
                <a:cs typeface="Arial" panose="020B0604020202020204" pitchFamily="34" charset="0"/>
              </a:rPr>
              <a:t>Account </a:t>
            </a:r>
            <a:r>
              <a:rPr lang="en-US" b="0" baseline="0" dirty="0">
                <a:latin typeface="+mn-lt"/>
                <a:cs typeface="Arial" panose="020B0604020202020204" pitchFamily="34" charset="0"/>
              </a:rPr>
              <a:t>drop-down list allows you to change the role you are using in TIDE (if you have been assigned multiple roles), update your contact information (if your state allows), or reset your password.</a:t>
            </a:r>
            <a:endParaRPr lang="en-US" dirty="0">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11</a:t>
            </a:fld>
            <a:endParaRPr lang="en-US" dirty="0"/>
          </a:p>
        </p:txBody>
      </p:sp>
    </p:spTree>
    <p:extLst>
      <p:ext uri="{BB962C8B-B14F-4D97-AF65-F5344CB8AC3E}">
        <p14:creationId xmlns:p14="http://schemas.microsoft.com/office/powerpoint/2010/main" val="260129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enter any task page, a navigation toolbar appears at the top of the page. This toolbar allows you to access each task and action that was available on the dashboard. To view the task menus for a particular TIDE category, click the icon for that category above the toolbar.</a:t>
            </a:r>
          </a:p>
          <a:p>
            <a:endParaRPr lang="en-US" dirty="0"/>
          </a:p>
          <a:p>
            <a:r>
              <a:rPr lang="en-US" baseline="0" dirty="0"/>
              <a:t>Some pages in TIDE are divided into multiple </a:t>
            </a:r>
            <a:r>
              <a:rPr lang="en-US" dirty="0"/>
              <a:t>panels. Each panel contains a group of related settings and fields that you can edit. You can click the</a:t>
            </a:r>
            <a:r>
              <a:rPr lang="en-US" baseline="0" dirty="0"/>
              <a:t> minus sign</a:t>
            </a:r>
            <a:r>
              <a:rPr lang="en-US" dirty="0"/>
              <a:t> in the upper-left corner of a panel to collapse it or click the</a:t>
            </a:r>
            <a:r>
              <a:rPr lang="en-US" baseline="0" dirty="0"/>
              <a:t> plus sign</a:t>
            </a:r>
            <a:r>
              <a:rPr lang="en-US" dirty="0"/>
              <a:t> in a collapsed panel to expand it.</a:t>
            </a:r>
            <a:r>
              <a:rPr lang="en-US" baseline="0" dirty="0"/>
              <a:t> </a:t>
            </a:r>
            <a:r>
              <a:rPr lang="en-US" dirty="0"/>
              <a:t>Additionally, a floating </a:t>
            </a:r>
            <a:r>
              <a:rPr lang="en-US" b="1" dirty="0"/>
              <a:t>Go To Section </a:t>
            </a:r>
            <a:r>
              <a:rPr lang="en-US" dirty="0"/>
              <a:t>toolbar appears on the left side of pages with multiple panels. This toolbar includes a numbered button for each panel in the form. You can hover over a button to display the label of the associated panel and click the button to jump to that panel.</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2285628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Most pages in TIDE have help text that describes the page and how to use it. To show or hide detailed help text on a page, click the gray </a:t>
            </a:r>
            <a:r>
              <a:rPr lang="en-US" b="1" dirty="0"/>
              <a:t>More</a:t>
            </a:r>
            <a:r>
              <a:rPr lang="en-US" dirty="0"/>
              <a:t> </a:t>
            </a:r>
            <a:r>
              <a:rPr lang="en-US" b="1" dirty="0"/>
              <a:t>Info</a:t>
            </a:r>
            <a:r>
              <a:rPr lang="en-US" dirty="0"/>
              <a:t> link under the page title.</a:t>
            </a:r>
          </a:p>
          <a:p>
            <a:endParaRPr lang="en-US" dirty="0"/>
          </a:p>
        </p:txBody>
      </p:sp>
      <p:sp>
        <p:nvSpPr>
          <p:cNvPr id="4" name="Slide Number Placeholder 3"/>
          <p:cNvSpPr>
            <a:spLocks noGrp="1"/>
          </p:cNvSpPr>
          <p:nvPr>
            <p:ph type="sldNum" sz="quarter" idx="10"/>
          </p:nvPr>
        </p:nvSpPr>
        <p:spPr/>
        <p:txBody>
          <a:bodyPr/>
          <a:lstStyle/>
          <a:p>
            <a:fld id="{DBA2C2E2-0E08-480B-A22D-C2F2EBF6A27D}" type="slidenum">
              <a:rPr lang="en-US" smtClean="0"/>
              <a:pPr/>
              <a:t>13</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331686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altLang="en-US" dirty="0">
                <a:latin typeface="+mn-lt"/>
                <a:cs typeface="Arial" panose="020B0604020202020204" pitchFamily="34" charset="0"/>
              </a:rPr>
              <a:t>Thank you for viewing this training module. </a:t>
            </a:r>
            <a:r>
              <a:rPr lang="en-US" dirty="0">
                <a:solidFill>
                  <a:schemeClr val="tx1"/>
                </a:solidFill>
                <a:latin typeface="+mn-lt"/>
                <a:cs typeface="Arial" panose="020B0604020202020204" pitchFamily="34" charset="0"/>
              </a:rPr>
              <a:t>For</a:t>
            </a:r>
            <a:r>
              <a:rPr lang="en-US" baseline="0" dirty="0">
                <a:solidFill>
                  <a:schemeClr val="tx1"/>
                </a:solidFill>
                <a:latin typeface="+mn-lt"/>
                <a:cs typeface="Arial" panose="020B0604020202020204" pitchFamily="34" charset="0"/>
              </a:rPr>
              <a:t> additional information, refer to your </a:t>
            </a:r>
            <a:r>
              <a:rPr lang="en-US" i="1" baseline="0" dirty="0">
                <a:solidFill>
                  <a:schemeClr val="tx1"/>
                </a:solidFill>
                <a:latin typeface="+mn-lt"/>
                <a:cs typeface="Arial" panose="020B0604020202020204" pitchFamily="34" charset="0"/>
              </a:rPr>
              <a:t>TIDE User Guide </a:t>
            </a:r>
            <a:r>
              <a:rPr lang="en-US" baseline="0" dirty="0">
                <a:solidFill>
                  <a:schemeClr val="tx1"/>
                </a:solidFill>
                <a:latin typeface="+mn-lt"/>
                <a:cs typeface="Arial" panose="020B0604020202020204" pitchFamily="34" charset="0"/>
              </a:rPr>
              <a:t>located on your state’s portal. </a:t>
            </a:r>
            <a:r>
              <a:rPr lang="en-US" altLang="en-US" dirty="0">
                <a:latin typeface="+mn-lt"/>
                <a:cs typeface="Arial" panose="020B0604020202020204" pitchFamily="34" charset="0"/>
              </a:rPr>
              <a:t>You may also wish to view</a:t>
            </a:r>
            <a:r>
              <a:rPr lang="en-US" altLang="en-US" baseline="0" dirty="0">
                <a:latin typeface="+mn-lt"/>
                <a:cs typeface="Arial" panose="020B0604020202020204" pitchFamily="34" charset="0"/>
              </a:rPr>
              <a:t> additional resources available on the portal. </a:t>
            </a:r>
          </a:p>
          <a:p>
            <a:pPr defTabSz="933237" eaLnBrk="0" fontAlgn="base" hangingPunct="0">
              <a:spcBef>
                <a:spcPct val="30000"/>
              </a:spcBef>
              <a:spcAft>
                <a:spcPct val="0"/>
              </a:spcAft>
              <a:defRPr/>
            </a:pPr>
            <a:endParaRPr lang="en-US" altLang="en-US" baseline="0" dirty="0">
              <a:latin typeface="+mn-lt"/>
              <a:cs typeface="Arial" panose="020B0604020202020204" pitchFamily="34" charset="0"/>
            </a:endParaRPr>
          </a:p>
          <a:p>
            <a:pPr defTabSz="933237" eaLnBrk="0" fontAlgn="base" hangingPunct="0">
              <a:spcBef>
                <a:spcPct val="30000"/>
              </a:spcBef>
              <a:spcAft>
                <a:spcPct val="0"/>
              </a:spcAft>
              <a:defRPr/>
            </a:pPr>
            <a:r>
              <a:rPr lang="en-US" altLang="en-US" baseline="0" dirty="0">
                <a:latin typeface="+mn-lt"/>
                <a:cs typeface="Arial" panose="020B0604020202020204" pitchFamily="34" charset="0"/>
              </a:rPr>
              <a:t>I</a:t>
            </a:r>
            <a:r>
              <a:rPr lang="en-US" altLang="en-US" dirty="0">
                <a:latin typeface="+mn-lt"/>
                <a:cs typeface="Arial" panose="020B0604020202020204" pitchFamily="34" charset="0"/>
              </a:rPr>
              <a:t>f you have general questions or need further information, please consult your state’s Help Desk for assistance. </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14</a:t>
            </a:fld>
            <a:endParaRPr lang="en-US" dirty="0"/>
          </a:p>
        </p:txBody>
      </p:sp>
    </p:spTree>
    <p:extLst>
      <p:ext uri="{BB962C8B-B14F-4D97-AF65-F5344CB8AC3E}">
        <p14:creationId xmlns:p14="http://schemas.microsoft.com/office/powerpoint/2010/main" val="201528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latin typeface="+mn-lt"/>
              </a:rPr>
              <a:t>The</a:t>
            </a:r>
            <a:r>
              <a:rPr lang="en-US" baseline="0" dirty="0">
                <a:latin typeface="+mn-lt"/>
              </a:rPr>
              <a:t> </a:t>
            </a:r>
            <a:r>
              <a:rPr lang="en-US" i="0" baseline="0" dirty="0">
                <a:latin typeface="+mn-lt"/>
              </a:rPr>
              <a:t>“Activating Your Account and Navigating Through TIDE” module</a:t>
            </a:r>
            <a:r>
              <a:rPr lang="en-US" dirty="0">
                <a:latin typeface="+mn-lt"/>
              </a:rPr>
              <a:t> is</a:t>
            </a:r>
            <a:r>
              <a:rPr lang="en-US" baseline="0" dirty="0">
                <a:latin typeface="+mn-lt"/>
              </a:rPr>
              <a:t> first in a series of online training modules on the TIDE system and its features. Visit the other training modules to learn about other features in TIDE and c</a:t>
            </a:r>
            <a:r>
              <a:rPr lang="en-US" dirty="0">
                <a:latin typeface="+mn-lt"/>
                <a:cs typeface="Arial" panose="020B0604020202020204" pitchFamily="34" charset="0"/>
              </a:rPr>
              <a:t>heck out the </a:t>
            </a:r>
            <a:r>
              <a:rPr lang="en-US" i="1" dirty="0">
                <a:latin typeface="+mn-lt"/>
                <a:cs typeface="Arial" panose="020B0604020202020204" pitchFamily="34" charset="0"/>
              </a:rPr>
              <a:t>TIDE User Guide</a:t>
            </a:r>
            <a:r>
              <a:rPr lang="en-US" dirty="0">
                <a:latin typeface="+mn-lt"/>
                <a:cs typeface="Arial" panose="020B0604020202020204" pitchFamily="34" charset="0"/>
              </a:rPr>
              <a:t> on your state’s portal for additional information about features in your state’s version of TIDE.</a:t>
            </a:r>
          </a:p>
          <a:p>
            <a:endParaRPr lang="en-US" dirty="0">
              <a:latin typeface="+mn-lt"/>
            </a:endParaRPr>
          </a:p>
          <a:p>
            <a:pPr defTabSz="933237">
              <a:defRPr/>
            </a:pPr>
            <a:r>
              <a:rPr lang="en-US" dirty="0">
                <a:latin typeface="+mn-lt"/>
                <a:cs typeface="Arial" panose="020B0604020202020204" pitchFamily="34" charset="0"/>
              </a:rPr>
              <a:t>Please note that your state’s version of TIDE may be different from the images shown in this presentation. </a:t>
            </a:r>
          </a:p>
          <a:p>
            <a:endParaRPr lang="en-US" dirty="0"/>
          </a:p>
          <a:p>
            <a:endParaRPr lang="en-US" dirty="0"/>
          </a:p>
        </p:txBody>
      </p:sp>
      <p:sp>
        <p:nvSpPr>
          <p:cNvPr id="4" name="Slide Number Placeholder 3"/>
          <p:cNvSpPr>
            <a:spLocks noGrp="1"/>
          </p:cNvSpPr>
          <p:nvPr>
            <p:ph type="sldNum" sz="quarter" idx="10"/>
          </p:nvPr>
        </p:nvSpPr>
        <p:spPr/>
        <p:txBody>
          <a:bodyPr/>
          <a:lstStyle/>
          <a:p>
            <a:fld id="{D1651DEC-5A18-481B-B4DD-7AE0F46493BE}" type="slidenum">
              <a:rPr lang="en-US" smtClean="0"/>
              <a:t>2</a:t>
            </a:fld>
            <a:endParaRPr lang="en-US" dirty="0"/>
          </a:p>
        </p:txBody>
      </p:sp>
    </p:spTree>
    <p:extLst>
      <p:ext uri="{BB962C8B-B14F-4D97-AF65-F5344CB8AC3E}">
        <p14:creationId xmlns:p14="http://schemas.microsoft.com/office/powerpoint/2010/main" val="328384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cs typeface="Arial" panose="020B0604020202020204" pitchFamily="34" charset="0"/>
              </a:rPr>
              <a:t>When your TIDE administrator first adds you to TIDE, you will receive an account activation email that contains a temporary link to reset your password. The email contains two important links: an activation link, and a second link to request a new activation email. </a:t>
            </a:r>
            <a:r>
              <a:rPr lang="en-US" i="0" dirty="0">
                <a:latin typeface="+mn-lt"/>
                <a:cs typeface="Arial" panose="020B0604020202020204" pitchFamily="34" charset="0"/>
              </a:rPr>
              <a:t>The activation link is valid only for 15 minutes. After that time, the link will expire, and you will need to click the second link to request a new activation email. </a:t>
            </a:r>
            <a:r>
              <a:rPr lang="en-US" dirty="0">
                <a:latin typeface="+mn-lt"/>
                <a:cs typeface="Arial" panose="020B0604020202020204" pitchFamily="34" charset="0"/>
              </a:rPr>
              <a:t>When you click the activation link, the </a:t>
            </a:r>
            <a:r>
              <a:rPr lang="en-US" b="1" i="1" dirty="0">
                <a:latin typeface="+mn-lt"/>
                <a:cs typeface="Arial" panose="020B0604020202020204" pitchFamily="34" charset="0"/>
              </a:rPr>
              <a:t>Reset Your Password </a:t>
            </a:r>
            <a:r>
              <a:rPr lang="en-US" dirty="0">
                <a:latin typeface="+mn-lt"/>
                <a:cs typeface="Arial" panose="020B0604020202020204" pitchFamily="34" charset="0"/>
              </a:rPr>
              <a:t>page will appear. Create the password you will use to access TIDE. If the password you enter is not processing, please ensure that you have met all system password requirements. </a:t>
            </a:r>
          </a:p>
          <a:p>
            <a:endParaRPr lang="en-US" dirty="0">
              <a:latin typeface="+mn-lt"/>
              <a:cs typeface="Arial" panose="020B0604020202020204" pitchFamily="34" charset="0"/>
            </a:endParaRPr>
          </a:p>
          <a:p>
            <a:r>
              <a:rPr lang="en-US" dirty="0">
                <a:latin typeface="+mn-lt"/>
                <a:cs typeface="Arial" panose="020B0604020202020204" pitchFamily="34" charset="0"/>
              </a:rPr>
              <a:t>If you do not reset your password, you will not be able to access the system. If your password meets all requirements, click </a:t>
            </a:r>
            <a:r>
              <a:rPr lang="en-US" b="1" dirty="0">
                <a:latin typeface="+mn-lt"/>
                <a:cs typeface="Arial" panose="020B0604020202020204" pitchFamily="34" charset="0"/>
              </a:rPr>
              <a:t>Submit</a:t>
            </a:r>
            <a:r>
              <a:rPr lang="en-US" dirty="0">
                <a:latin typeface="+mn-lt"/>
                <a:cs typeface="Arial" panose="020B0604020202020204" pitchFamily="34" charset="0"/>
              </a:rPr>
              <a:t>. </a:t>
            </a:r>
            <a:r>
              <a:rPr lang="en-US" b="0" baseline="0" dirty="0">
                <a:latin typeface="+mn-lt"/>
              </a:rPr>
              <a:t>If you do not receive an activation email, check your spam folder. </a:t>
            </a:r>
            <a:endParaRPr lang="en-US" strike="sngStrike" dirty="0">
              <a:latin typeface="+mn-lt"/>
            </a:endParaRPr>
          </a:p>
        </p:txBody>
      </p:sp>
      <p:sp>
        <p:nvSpPr>
          <p:cNvPr id="4" name="Slide Number Placeholder 3"/>
          <p:cNvSpPr>
            <a:spLocks noGrp="1"/>
          </p:cNvSpPr>
          <p:nvPr>
            <p:ph type="sldNum" sz="quarter" idx="10"/>
          </p:nvPr>
        </p:nvSpPr>
        <p:spPr/>
        <p:txBody>
          <a:bodyPr/>
          <a:lstStyle/>
          <a:p>
            <a:fld id="{D1651DEC-5A18-481B-B4DD-7AE0F46493BE}" type="slidenum">
              <a:rPr lang="en-US" smtClean="0"/>
              <a:t>3</a:t>
            </a:fld>
            <a:endParaRPr lang="en-US" dirty="0"/>
          </a:p>
        </p:txBody>
      </p:sp>
    </p:spTree>
    <p:extLst>
      <p:ext uri="{BB962C8B-B14F-4D97-AF65-F5344CB8AC3E}">
        <p14:creationId xmlns:p14="http://schemas.microsoft.com/office/powerpoint/2010/main" val="144829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To log in to TIDE, go to your portal. Click the appropriate user role card. On the next page, click the TIDE system card. Enter the username and password you created when activating your account. Then click </a:t>
            </a:r>
            <a:r>
              <a:rPr lang="en-US" b="1" dirty="0"/>
              <a:t>Secure Login </a:t>
            </a:r>
            <a:r>
              <a:rPr lang="en-US" dirty="0"/>
              <a:t>to go to the TIDE home page.</a:t>
            </a:r>
          </a:p>
        </p:txBody>
      </p:sp>
      <p:sp>
        <p:nvSpPr>
          <p:cNvPr id="4" name="Slide Number Placeholder 3"/>
          <p:cNvSpPr>
            <a:spLocks noGrp="1"/>
          </p:cNvSpPr>
          <p:nvPr>
            <p:ph type="sldNum" sz="quarter" idx="10"/>
          </p:nvPr>
        </p:nvSpPr>
        <p:spPr/>
        <p:txBody>
          <a:bodyPr/>
          <a:lstStyle/>
          <a:p>
            <a:fld id="{DBA2C2E2-0E08-480B-A22D-C2F2EBF6A27D}" type="slidenum">
              <a:rPr lang="en-US" smtClean="0">
                <a:solidFill>
                  <a:srgbClr val="000000"/>
                </a:solidFill>
              </a:rPr>
              <a:pPr/>
              <a:t>4</a:t>
            </a:fld>
            <a:endParaRPr lang="en-US" dirty="0">
              <a:solidFill>
                <a:srgbClr val="000000"/>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52983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TIDE home page appears after you log in. The home page is designed to reflect the stages of the testing process as directly and simply as possible. Each of TIDE’s three sections lists menus for the tasks available in that section. For example, the </a:t>
            </a:r>
            <a:r>
              <a:rPr lang="en-US" b="1" dirty="0"/>
              <a:t>Users</a:t>
            </a:r>
            <a:r>
              <a:rPr lang="en-US" dirty="0"/>
              <a:t> menu contains options for viewing and exporting users. To expand a task menu and view its set of related tasks, click the down arrow on the end of that menu. To perform a task, click the name of that task listed in the menu.</a:t>
            </a:r>
          </a:p>
        </p:txBody>
      </p:sp>
      <p:sp>
        <p:nvSpPr>
          <p:cNvPr id="4" name="Slide Number Placeholder 3"/>
          <p:cNvSpPr>
            <a:spLocks noGrp="1"/>
          </p:cNvSpPr>
          <p:nvPr>
            <p:ph type="sldNum" sz="quarter" idx="10"/>
          </p:nvPr>
        </p:nvSpPr>
        <p:spPr/>
        <p:txBody>
          <a:bodyPr/>
          <a:lstStyle/>
          <a:p>
            <a:fld id="{DBA2C2E2-0E08-480B-A22D-C2F2EBF6A27D}" type="slidenum">
              <a:rPr lang="en-US" smtClean="0"/>
              <a:pPr/>
              <a:t>5</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3743154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Tasks in the </a:t>
            </a:r>
            <a:r>
              <a:rPr lang="en-US" b="1" dirty="0"/>
              <a:t>Preparing for Testing </a:t>
            </a:r>
            <a:r>
              <a:rPr lang="en-US" dirty="0"/>
              <a:t>section are typically performed before testing begins. This category includes tasks for managing records for users, students, test settings, and rosters, depending on your state program. </a:t>
            </a:r>
          </a:p>
          <a:p>
            <a:endParaRPr lang="en-US" dirty="0"/>
          </a:p>
          <a:p>
            <a:r>
              <a:rPr lang="en-US" dirty="0"/>
              <a:t>TIDE can group students into rosters. A roster is a collection of students sharing a similar characteristic who are assigned to a specific teacher. Rosters typically represent classrooms but can also be used to group students with special needs or students participating in particular activities or programs. Rosters are helpful for users who want to view participation reports for a group</a:t>
            </a:r>
            <a:r>
              <a:rPr lang="en-US" baseline="0" dirty="0"/>
              <a:t> of students. Additionally, o</a:t>
            </a:r>
            <a:r>
              <a:rPr lang="en-US" dirty="0"/>
              <a:t>nce scores are calculated, users can visualize how a roster of students performed as a group. However, students do not need to be in a roster to take a test.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6</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2004292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Tasks in the </a:t>
            </a:r>
            <a:r>
              <a:rPr lang="en-US" b="1" dirty="0"/>
              <a:t>Administering Tests </a:t>
            </a:r>
            <a:r>
              <a:rPr lang="en-US" dirty="0"/>
              <a:t>section are typically performed during the administration window.</a:t>
            </a:r>
            <a:br>
              <a:rPr lang="en-US" dirty="0"/>
            </a:br>
            <a:endParaRPr lang="en-US" dirty="0"/>
          </a:p>
          <a:p>
            <a:r>
              <a:rPr lang="en-US" dirty="0"/>
              <a:t>Test administrators may use TIDE to invalidate a test, reset a test, or reopen a test. </a:t>
            </a:r>
          </a:p>
          <a:p>
            <a:endParaRPr lang="en-US" dirty="0"/>
          </a:p>
          <a:p>
            <a:r>
              <a:rPr lang="en-US" dirty="0"/>
              <a:t>TIDE can also be used</a:t>
            </a:r>
            <a:r>
              <a:rPr lang="en-US" baseline="0" dirty="0"/>
              <a:t> to </a:t>
            </a:r>
            <a:r>
              <a:rPr lang="en-US" dirty="0"/>
              <a:t>monitor test progress and generate test participation reports.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7</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436010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6563" y="709613"/>
            <a:ext cx="6319837" cy="3554412"/>
          </a:xfrm>
        </p:spPr>
      </p:sp>
      <p:sp>
        <p:nvSpPr>
          <p:cNvPr id="3" name="Notes Placeholder 2"/>
          <p:cNvSpPr>
            <a:spLocks noGrp="1"/>
          </p:cNvSpPr>
          <p:nvPr>
            <p:ph type="body" idx="1"/>
          </p:nvPr>
        </p:nvSpPr>
        <p:spPr/>
        <p:txBody>
          <a:bodyPr/>
          <a:lstStyle/>
          <a:p>
            <a:pPr defTabSz="936876">
              <a:defRPr/>
            </a:pPr>
            <a:r>
              <a:rPr lang="en-US" dirty="0">
                <a:latin typeface="+mn-lt"/>
                <a:cs typeface="Arial" panose="020B0604020202020204" pitchFamily="34" charset="0"/>
              </a:rPr>
              <a:t>The </a:t>
            </a:r>
            <a:r>
              <a:rPr lang="en-US" b="1" dirty="0">
                <a:latin typeface="+mn-lt"/>
                <a:cs typeface="Arial" panose="020B0604020202020204" pitchFamily="34" charset="0"/>
              </a:rPr>
              <a:t>After Testing </a:t>
            </a:r>
            <a:r>
              <a:rPr lang="en-US" dirty="0">
                <a:latin typeface="+mn-lt"/>
                <a:cs typeface="Arial" panose="020B0604020202020204" pitchFamily="34" charset="0"/>
              </a:rPr>
              <a:t>section allows users to perform data clean-up operations. This section does not pertain to the Screener and is outside the scope of this training module.</a:t>
            </a: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2164112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 banner appears at the top of each TIDE page. </a:t>
            </a:r>
          </a:p>
          <a:p>
            <a:endParaRPr lang="en-US" dirty="0"/>
          </a:p>
          <a:p>
            <a:r>
              <a:rPr lang="en-US" dirty="0"/>
              <a:t>On the left there is a drop-down list for accessing other applications. You will also find a </a:t>
            </a:r>
            <a:r>
              <a:rPr lang="en-US" b="1" dirty="0"/>
              <a:t>Help</a:t>
            </a:r>
            <a:r>
              <a:rPr lang="en-US" dirty="0"/>
              <a:t> button that displays the </a:t>
            </a:r>
            <a:r>
              <a:rPr lang="en-US" i="1" dirty="0"/>
              <a:t>TIDE User Guide</a:t>
            </a:r>
            <a:r>
              <a:rPr lang="en-US" dirty="0"/>
              <a:t>, a </a:t>
            </a:r>
            <a:r>
              <a:rPr lang="en-US" b="1" dirty="0"/>
              <a:t>Secure File Center</a:t>
            </a:r>
            <a:r>
              <a:rPr lang="en-US" dirty="0"/>
              <a:t> button, and an </a:t>
            </a:r>
            <a:r>
              <a:rPr lang="en-US" b="1" dirty="0"/>
              <a:t>Account</a:t>
            </a:r>
            <a:r>
              <a:rPr lang="en-US" dirty="0"/>
              <a:t> drop-down menu. The </a:t>
            </a:r>
            <a:r>
              <a:rPr lang="en-US" i="1" dirty="0"/>
              <a:t>TIDE User Guide </a:t>
            </a:r>
            <a:r>
              <a:rPr lang="en-US" dirty="0"/>
              <a:t>can also be accessed through the Resources section of your state’s portal. </a:t>
            </a:r>
          </a:p>
        </p:txBody>
      </p:sp>
      <p:sp>
        <p:nvSpPr>
          <p:cNvPr id="4" name="Slide Number Placeholder 3"/>
          <p:cNvSpPr>
            <a:spLocks noGrp="1"/>
          </p:cNvSpPr>
          <p:nvPr>
            <p:ph type="sldNum" sz="quarter" idx="10"/>
          </p:nvPr>
        </p:nvSpPr>
        <p:spPr/>
        <p:txBody>
          <a:bodyPr/>
          <a:lstStyle/>
          <a:p>
            <a:fld id="{DBA2C2E2-0E08-480B-A22D-C2F2EBF6A27D}" type="slidenum">
              <a:rPr lang="en-US" smtClean="0"/>
              <a:pPr/>
              <a:t>9</a:t>
            </a:fld>
            <a:endParaRPr lang="en-US" dirty="0"/>
          </a:p>
        </p:txBody>
      </p:sp>
      <p:sp>
        <p:nvSpPr>
          <p:cNvPr id="7" name="Slide Image Placeholder 6"/>
          <p:cNvSpPr>
            <a:spLocks noGrp="1" noRot="1" noChangeAspect="1"/>
          </p:cNvSpPr>
          <p:nvPr>
            <p:ph type="sldImg"/>
          </p:nvPr>
        </p:nvSpPr>
        <p:spPr>
          <a:xfrm>
            <a:off x="436563" y="709613"/>
            <a:ext cx="6319837" cy="3554412"/>
          </a:xfrm>
        </p:spPr>
      </p:sp>
    </p:spTree>
    <p:extLst>
      <p:ext uri="{BB962C8B-B14F-4D97-AF65-F5344CB8AC3E}">
        <p14:creationId xmlns:p14="http://schemas.microsoft.com/office/powerpoint/2010/main" val="137119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58368" y="1502997"/>
            <a:ext cx="1122459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442471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wo Column 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58368" y="1502997"/>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4" name="Content Placeholder 2"/>
          <p:cNvSpPr>
            <a:spLocks noGrp="1"/>
          </p:cNvSpPr>
          <p:nvPr>
            <p:ph idx="10"/>
          </p:nvPr>
        </p:nvSpPr>
        <p:spPr bwMode="gray">
          <a:xfrm>
            <a:off x="6270667" y="1502997"/>
            <a:ext cx="5296839"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1"/>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69297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a:xfrm>
            <a:off x="667512" y="318053"/>
            <a:ext cx="11215455" cy="770083"/>
          </a:xfrm>
        </p:spPr>
        <p:txBody>
          <a:bodyPr/>
          <a:lstStyle/>
          <a:p>
            <a:r>
              <a:rPr lang="en-US" dirty="0"/>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4416219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18" y="2055814"/>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68213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 id="2147483813" r:id="rId21"/>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tags" Target="../tags/tag11.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0.xml"/><Relationship Id="rId1" Type="http://schemas.openxmlformats.org/officeDocument/2006/relationships/tags" Target="../tags/tag1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0.xml"/><Relationship Id="rId1" Type="http://schemas.openxmlformats.org/officeDocument/2006/relationships/tags" Target="../tags/tag13.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tags" Target="../tags/tag14.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9.xml"/><Relationship Id="rId1" Type="http://schemas.openxmlformats.org/officeDocument/2006/relationships/tags" Target="../tags/tag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0.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ags" Target="../tags/tag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1.xml"/><Relationship Id="rId1" Type="http://schemas.openxmlformats.org/officeDocument/2006/relationships/tags" Target="../tags/tag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1.xml"/><Relationship Id="rId1" Type="http://schemas.openxmlformats.org/officeDocument/2006/relationships/tags" Target="../tags/tag8.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1.xml"/><Relationship Id="rId1" Type="http://schemas.openxmlformats.org/officeDocument/2006/relationships/tags" Target="../tags/tag9.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tags" Target="../tags/tag10.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1" y="1809238"/>
            <a:ext cx="8540496" cy="1124462"/>
          </a:xfrm>
        </p:spPr>
        <p:txBody>
          <a:bodyPr>
            <a:normAutofit fontScale="90000"/>
          </a:bodyPr>
          <a:lstStyle/>
          <a:p>
            <a:pPr algn="l"/>
            <a:r>
              <a:rPr lang="en-US" cap="none" dirty="0"/>
              <a:t>Activating Your Account and Navigating Through TIDE</a:t>
            </a:r>
          </a:p>
        </p:txBody>
      </p:sp>
      <p:sp>
        <p:nvSpPr>
          <p:cNvPr id="3" name="Subtitle 2"/>
          <p:cNvSpPr>
            <a:spLocks noGrp="1"/>
          </p:cNvSpPr>
          <p:nvPr>
            <p:ph type="subTitle" idx="1"/>
          </p:nvPr>
        </p:nvSpPr>
        <p:spPr>
          <a:xfrm>
            <a:off x="2589491" y="3173754"/>
            <a:ext cx="8540496" cy="510491"/>
          </a:xfrm>
        </p:spPr>
        <p:txBody>
          <a:bodyPr>
            <a:noAutofit/>
          </a:bodyPr>
          <a:lstStyle/>
          <a:p>
            <a:pPr algn="l"/>
            <a:endParaRPr lang="en-US" sz="2800" cap="none" dirty="0"/>
          </a:p>
          <a:p>
            <a:pPr algn="l"/>
            <a:r>
              <a:rPr lang="en-US" sz="2800" cap="none" dirty="0"/>
              <a:t>TIDE Training Module #1</a:t>
            </a:r>
          </a:p>
        </p:txBody>
      </p:sp>
      <p:sp>
        <p:nvSpPr>
          <p:cNvPr id="2" name="Rectangle 1">
            <a:extLst>
              <a:ext uri="{FF2B5EF4-FFF2-40B4-BE49-F238E27FC236}">
                <a16:creationId xmlns:a16="http://schemas.microsoft.com/office/drawing/2014/main" id="{8B420651-B147-4DF6-AF47-456D03F2BF5B}"/>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2023 Cambium Assessment, Inc. All rights reserved.</a:t>
            </a:r>
          </a:p>
        </p:txBody>
      </p:sp>
    </p:spTree>
    <p:custDataLst>
      <p:tags r:id="rId1"/>
    </p:custDataLst>
    <p:extLst>
      <p:ext uri="{BB962C8B-B14F-4D97-AF65-F5344CB8AC3E}">
        <p14:creationId xmlns:p14="http://schemas.microsoft.com/office/powerpoint/2010/main" val="3274398742"/>
      </p:ext>
    </p:extLst>
  </p:cSld>
  <p:clrMapOvr>
    <a:masterClrMapping/>
  </p:clrMapOvr>
  <mc:AlternateContent xmlns:mc="http://schemas.openxmlformats.org/markup-compatibility/2006" xmlns:p14="http://schemas.microsoft.com/office/powerpoint/2010/main">
    <mc:Choice Requires="p14">
      <p:transition spd="slow" p14:dur="2000" advTm="16490"/>
    </mc:Choice>
    <mc:Fallback xmlns="">
      <p:transition spd="slow" advTm="1649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D5D4C6C-48A4-46C7-A1A3-ABFB211D05F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01151" y="995222"/>
            <a:ext cx="10189697" cy="110070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457200" y="91440"/>
            <a:ext cx="11215455" cy="548640"/>
          </a:xfrm>
        </p:spPr>
        <p:txBody>
          <a:bodyPr>
            <a:normAutofit/>
          </a:bodyPr>
          <a:lstStyle/>
          <a:p>
            <a:r>
              <a:rPr lang="en-US" dirty="0"/>
              <a:t>TIDE Banner: Secure File Center</a:t>
            </a:r>
          </a:p>
        </p:txBody>
      </p:sp>
      <p:pic>
        <p:nvPicPr>
          <p:cNvPr id="19" name="Picture 18">
            <a:extLst>
              <a:ext uri="{FF2B5EF4-FFF2-40B4-BE49-F238E27FC236}">
                <a16:creationId xmlns:a16="http://schemas.microsoft.com/office/drawing/2014/main" id="{DD77BCB9-5EAD-4967-BE0B-41BE944CC1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420465" y="2427388"/>
            <a:ext cx="5627352" cy="279102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0" name="Rectangle 19">
            <a:extLst>
              <a:ext uri="{FF2B5EF4-FFF2-40B4-BE49-F238E27FC236}">
                <a16:creationId xmlns:a16="http://schemas.microsoft.com/office/drawing/2014/main" id="{4E65D0CE-9C79-4092-A210-C971E2DB5121}"/>
              </a:ext>
            </a:extLst>
          </p:cNvPr>
          <p:cNvSpPr/>
          <p:nvPr/>
        </p:nvSpPr>
        <p:spPr>
          <a:xfrm>
            <a:off x="7076204" y="1326682"/>
            <a:ext cx="1410249" cy="32745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own Arrow 4">
            <a:extLst>
              <a:ext uri="{FF2B5EF4-FFF2-40B4-BE49-F238E27FC236}">
                <a16:creationId xmlns:a16="http://schemas.microsoft.com/office/drawing/2014/main" id="{FD916F82-8851-4F83-8428-72E554EC3C3A}"/>
              </a:ext>
            </a:extLst>
          </p:cNvPr>
          <p:cNvSpPr/>
          <p:nvPr/>
        </p:nvSpPr>
        <p:spPr>
          <a:xfrm>
            <a:off x="7590771" y="1736345"/>
            <a:ext cx="381113" cy="67882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2">
            <a:extLst>
              <a:ext uri="{FF2B5EF4-FFF2-40B4-BE49-F238E27FC236}">
                <a16:creationId xmlns:a16="http://schemas.microsoft.com/office/drawing/2014/main" id="{D37BCD9B-E81A-4407-89CD-5CB0A4EFE37D}"/>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10</a:t>
            </a:fld>
            <a:endParaRPr dirty="0"/>
          </a:p>
        </p:txBody>
      </p:sp>
    </p:spTree>
    <p:custDataLst>
      <p:tags r:id="rId1"/>
    </p:custDataLst>
    <p:extLst>
      <p:ext uri="{BB962C8B-B14F-4D97-AF65-F5344CB8AC3E}">
        <p14:creationId xmlns:p14="http://schemas.microsoft.com/office/powerpoint/2010/main" val="3993331552"/>
      </p:ext>
    </p:extLst>
  </p:cSld>
  <p:clrMapOvr>
    <a:masterClrMapping/>
  </p:clrMapOvr>
  <mc:AlternateContent xmlns:mc="http://schemas.openxmlformats.org/markup-compatibility/2006" xmlns:p14="http://schemas.microsoft.com/office/powerpoint/2010/main">
    <mc:Choice Requires="p14">
      <p:transition spd="slow" p14:dur="2000" advTm="20690"/>
    </mc:Choice>
    <mc:Fallback xmlns="">
      <p:transition spd="slow" advTm="2069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11215455" cy="548640"/>
          </a:xfrm>
        </p:spPr>
        <p:txBody>
          <a:bodyPr>
            <a:normAutofit/>
          </a:bodyPr>
          <a:lstStyle/>
          <a:p>
            <a:r>
              <a:rPr lang="en-US" dirty="0"/>
              <a:t>TIDE Banner: Account</a:t>
            </a:r>
          </a:p>
        </p:txBody>
      </p:sp>
      <p:sp>
        <p:nvSpPr>
          <p:cNvPr id="16" name="Slide Number Placeholder 2">
            <a:extLst>
              <a:ext uri="{FF2B5EF4-FFF2-40B4-BE49-F238E27FC236}">
                <a16:creationId xmlns:a16="http://schemas.microsoft.com/office/drawing/2014/main" id="{CE0BBD9E-8FF7-4541-A18E-448D6E79987B}"/>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11</a:t>
            </a:fld>
            <a:endParaRPr dirty="0"/>
          </a:p>
        </p:txBody>
      </p:sp>
      <p:pic>
        <p:nvPicPr>
          <p:cNvPr id="5" name="Picture 4">
            <a:extLst>
              <a:ext uri="{FF2B5EF4-FFF2-40B4-BE49-F238E27FC236}">
                <a16:creationId xmlns:a16="http://schemas.microsoft.com/office/drawing/2014/main" id="{A0AFBE28-B401-5427-D9E3-8D12A988CDCE}"/>
              </a:ext>
            </a:extLst>
          </p:cNvPr>
          <p:cNvPicPr>
            <a:picLocks noChangeAspect="1"/>
          </p:cNvPicPr>
          <p:nvPr/>
        </p:nvPicPr>
        <p:blipFill>
          <a:blip r:embed="rId4"/>
          <a:stretch>
            <a:fillRect/>
          </a:stretch>
        </p:blipFill>
        <p:spPr>
          <a:xfrm>
            <a:off x="1390408" y="2720938"/>
            <a:ext cx="9411184" cy="1416123"/>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10" name="Rectangle 9">
            <a:extLst>
              <a:ext uri="{FF2B5EF4-FFF2-40B4-BE49-F238E27FC236}">
                <a16:creationId xmlns:a16="http://schemas.microsoft.com/office/drawing/2014/main" id="{8DC24FB3-1422-C436-877B-D5459912A839}"/>
              </a:ext>
            </a:extLst>
          </p:cNvPr>
          <p:cNvSpPr/>
          <p:nvPr/>
        </p:nvSpPr>
        <p:spPr>
          <a:xfrm>
            <a:off x="8884456" y="3101541"/>
            <a:ext cx="1749297" cy="10355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804469842"/>
      </p:ext>
    </p:extLst>
  </p:cSld>
  <p:clrMapOvr>
    <a:masterClrMapping/>
  </p:clrMapOvr>
  <mc:AlternateContent xmlns:mc="http://schemas.openxmlformats.org/markup-compatibility/2006" xmlns:p14="http://schemas.microsoft.com/office/powerpoint/2010/main">
    <mc:Choice Requires="p14">
      <p:transition spd="slow" p14:dur="2000" advTm="13440"/>
    </mc:Choice>
    <mc:Fallback xmlns="">
      <p:transition spd="slow" advTm="1344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11197167" cy="548640"/>
          </a:xfrm>
        </p:spPr>
        <p:txBody>
          <a:bodyPr/>
          <a:lstStyle/>
          <a:p>
            <a:r>
              <a:rPr lang="en-US" dirty="0"/>
              <a:t>Navigation Toolbars</a:t>
            </a:r>
          </a:p>
        </p:txBody>
      </p:sp>
      <p:sp>
        <p:nvSpPr>
          <p:cNvPr id="3" name="Slide Number Placeholder 2"/>
          <p:cNvSpPr>
            <a:spLocks noGrp="1"/>
          </p:cNvSpPr>
          <p:nvPr>
            <p:ph type="sldNum" sz="quarter" idx="10"/>
          </p:nvPr>
        </p:nvSpPr>
        <p:spPr/>
        <p:txBody>
          <a:bodyPr/>
          <a:lstStyle/>
          <a:p>
            <a:pPr algn="r"/>
            <a:fld id="{F3477EC8-074D-41C4-94AE-E9EA7CEEA348}" type="slidenum">
              <a:rPr/>
              <a:pPr algn="r"/>
              <a:t>12</a:t>
            </a:fld>
            <a:endParaRPr dirty="0"/>
          </a:p>
        </p:txBody>
      </p:sp>
      <p:grpSp>
        <p:nvGrpSpPr>
          <p:cNvPr id="11" name="Group 10">
            <a:extLst>
              <a:ext uri="{FF2B5EF4-FFF2-40B4-BE49-F238E27FC236}">
                <a16:creationId xmlns:a16="http://schemas.microsoft.com/office/drawing/2014/main" id="{D6E459F8-D645-4B8E-915C-38355304D322}"/>
              </a:ext>
            </a:extLst>
          </p:cNvPr>
          <p:cNvGrpSpPr/>
          <p:nvPr/>
        </p:nvGrpSpPr>
        <p:grpSpPr>
          <a:xfrm>
            <a:off x="868456" y="1082679"/>
            <a:ext cx="10573977" cy="4944048"/>
            <a:chOff x="1151897" y="1015863"/>
            <a:chExt cx="10573977" cy="4944048"/>
          </a:xfrm>
        </p:grpSpPr>
        <p:pic>
          <p:nvPicPr>
            <p:cNvPr id="8" name="Picture 7">
              <a:extLst>
                <a:ext uri="{FF2B5EF4-FFF2-40B4-BE49-F238E27FC236}">
                  <a16:creationId xmlns:a16="http://schemas.microsoft.com/office/drawing/2014/main" id="{A62B7D92-5F39-4918-BF69-776453D45E51}"/>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151898" y="1015863"/>
              <a:ext cx="10573975" cy="494404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Rectangle 6">
              <a:extLst>
                <a:ext uri="{FF2B5EF4-FFF2-40B4-BE49-F238E27FC236}">
                  <a16:creationId xmlns:a16="http://schemas.microsoft.com/office/drawing/2014/main" id="{AF23964F-E270-4266-B0F7-05DF5A100BC3}"/>
                </a:ext>
              </a:extLst>
            </p:cNvPr>
            <p:cNvSpPr/>
            <p:nvPr/>
          </p:nvSpPr>
          <p:spPr>
            <a:xfrm>
              <a:off x="1151897" y="1015863"/>
              <a:ext cx="10573977" cy="3997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3665761-6327-4D57-AA02-E06D53E7DB9B}"/>
                </a:ext>
              </a:extLst>
            </p:cNvPr>
            <p:cNvSpPr/>
            <p:nvPr/>
          </p:nvSpPr>
          <p:spPr>
            <a:xfrm>
              <a:off x="1151897" y="2263110"/>
              <a:ext cx="298809" cy="18818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Up 9">
              <a:extLst>
                <a:ext uri="{FF2B5EF4-FFF2-40B4-BE49-F238E27FC236}">
                  <a16:creationId xmlns:a16="http://schemas.microsoft.com/office/drawing/2014/main" id="{DE22CA2E-9BD0-45AA-8F5E-9F4CACC4D6B5}"/>
                </a:ext>
              </a:extLst>
            </p:cNvPr>
            <p:cNvSpPr/>
            <p:nvPr/>
          </p:nvSpPr>
          <p:spPr>
            <a:xfrm rot="17763419">
              <a:off x="1722120" y="2929996"/>
              <a:ext cx="539208" cy="914920"/>
            </a:xfrm>
            <a:prstGeom prst="upArrow">
              <a:avLst>
                <a:gd name="adj1" fmla="val 36106"/>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1456507774"/>
      </p:ext>
    </p:extLst>
  </p:cSld>
  <p:clrMapOvr>
    <a:masterClrMapping/>
  </p:clrMapOvr>
  <mc:AlternateContent xmlns:mc="http://schemas.openxmlformats.org/markup-compatibility/2006" xmlns:p14="http://schemas.microsoft.com/office/powerpoint/2010/main">
    <mc:Choice Requires="p14">
      <p:transition spd="slow" p14:dur="2000" advTm="53880"/>
    </mc:Choice>
    <mc:Fallback xmlns="">
      <p:transition spd="slow" advTm="5388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
            <a:ext cx="11215455" cy="548640"/>
          </a:xfrm>
        </p:spPr>
        <p:txBody>
          <a:bodyPr>
            <a:noAutofit/>
          </a:bodyPr>
          <a:lstStyle/>
          <a:p>
            <a:r>
              <a:rPr lang="en-US" dirty="0"/>
              <a:t>Help Text</a:t>
            </a:r>
          </a:p>
        </p:txBody>
      </p:sp>
      <p:grpSp>
        <p:nvGrpSpPr>
          <p:cNvPr id="10" name="Group 9">
            <a:extLst>
              <a:ext uri="{FF2B5EF4-FFF2-40B4-BE49-F238E27FC236}">
                <a16:creationId xmlns:a16="http://schemas.microsoft.com/office/drawing/2014/main" id="{0021B196-7FF0-4630-AA82-087EDB6A6478}"/>
              </a:ext>
            </a:extLst>
          </p:cNvPr>
          <p:cNvGrpSpPr/>
          <p:nvPr/>
        </p:nvGrpSpPr>
        <p:grpSpPr>
          <a:xfrm>
            <a:off x="766461" y="1632510"/>
            <a:ext cx="11043380" cy="3836424"/>
            <a:chOff x="552272" y="1490386"/>
            <a:chExt cx="11498664" cy="3994587"/>
          </a:xfrm>
        </p:grpSpPr>
        <p:pic>
          <p:nvPicPr>
            <p:cNvPr id="7" name="Picture 6">
              <a:extLst>
                <a:ext uri="{FF2B5EF4-FFF2-40B4-BE49-F238E27FC236}">
                  <a16:creationId xmlns:a16="http://schemas.microsoft.com/office/drawing/2014/main" id="{29415145-8F37-4E1F-880B-8A6968D8C2C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52272" y="1490386"/>
              <a:ext cx="11498664" cy="399458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027DD371-0ED4-4135-82C8-0842994F2ADC}"/>
                </a:ext>
              </a:extLst>
            </p:cNvPr>
            <p:cNvSpPr/>
            <p:nvPr/>
          </p:nvSpPr>
          <p:spPr>
            <a:xfrm>
              <a:off x="652821" y="2625471"/>
              <a:ext cx="5327470" cy="1208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4">
              <a:extLst>
                <a:ext uri="{FF2B5EF4-FFF2-40B4-BE49-F238E27FC236}">
                  <a16:creationId xmlns:a16="http://schemas.microsoft.com/office/drawing/2014/main" id="{EDFA012E-8587-4052-8046-E72F1DF8B6EC}"/>
                </a:ext>
              </a:extLst>
            </p:cNvPr>
            <p:cNvSpPr/>
            <p:nvPr/>
          </p:nvSpPr>
          <p:spPr>
            <a:xfrm rot="5400000">
              <a:off x="6264415" y="2515815"/>
              <a:ext cx="288348" cy="67882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Slide Number Placeholder 2">
            <a:extLst>
              <a:ext uri="{FF2B5EF4-FFF2-40B4-BE49-F238E27FC236}">
                <a16:creationId xmlns:a16="http://schemas.microsoft.com/office/drawing/2014/main" id="{773CD7DA-9BAB-476F-8429-71705EFF4CAC}"/>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13</a:t>
            </a:fld>
            <a:endParaRPr dirty="0"/>
          </a:p>
        </p:txBody>
      </p:sp>
    </p:spTree>
    <p:custDataLst>
      <p:tags r:id="rId1"/>
    </p:custDataLst>
    <p:extLst>
      <p:ext uri="{BB962C8B-B14F-4D97-AF65-F5344CB8AC3E}">
        <p14:creationId xmlns:p14="http://schemas.microsoft.com/office/powerpoint/2010/main" val="2595706533"/>
      </p:ext>
    </p:extLst>
  </p:cSld>
  <p:clrMapOvr>
    <a:masterClrMapping/>
  </p:clrMapOvr>
  <mc:AlternateContent xmlns:mc="http://schemas.openxmlformats.org/markup-compatibility/2006" xmlns:p14="http://schemas.microsoft.com/office/powerpoint/2010/main">
    <mc:Choice Requires="p14">
      <p:transition spd="slow" p14:dur="2000" advTm="12940"/>
    </mc:Choice>
    <mc:Fallback xmlns="">
      <p:transition spd="slow" advTm="1294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775" y="1191693"/>
            <a:ext cx="10966449" cy="3732737"/>
          </a:xfrm>
        </p:spPr>
        <p:txBody>
          <a:bodyPr>
            <a:normAutofit fontScale="92500" lnSpcReduction="10000"/>
          </a:bodyPr>
          <a:lstStyle/>
          <a:p>
            <a:r>
              <a:rPr lang="en-US" altLang="en-US" sz="3200" dirty="0">
                <a:solidFill>
                  <a:srgbClr val="505A08"/>
                </a:solidFill>
              </a:rPr>
              <a:t>For additional information, consult your state portal, which contains:</a:t>
            </a:r>
          </a:p>
          <a:p>
            <a:pPr marL="457200" indent="-457200">
              <a:buFont typeface="Wingdings" panose="05000000000000000000" pitchFamily="2" charset="2"/>
              <a:buChar char="§"/>
            </a:pPr>
            <a:r>
              <a:rPr lang="en-US" altLang="en-US" sz="3200" dirty="0">
                <a:solidFill>
                  <a:srgbClr val="505A08"/>
                </a:solidFill>
              </a:rPr>
              <a:t>Important announcements</a:t>
            </a:r>
          </a:p>
          <a:p>
            <a:pPr marL="457200" indent="-457200">
              <a:buFont typeface="Wingdings" panose="05000000000000000000" pitchFamily="2" charset="2"/>
              <a:buChar char="§"/>
            </a:pPr>
            <a:r>
              <a:rPr lang="en-US" altLang="en-US" sz="3200" i="1" dirty="0">
                <a:solidFill>
                  <a:srgbClr val="505A08"/>
                </a:solidFill>
              </a:rPr>
              <a:t>TIDE User Guide</a:t>
            </a:r>
          </a:p>
          <a:p>
            <a:endParaRPr lang="en-US" altLang="en-US" sz="3200" i="1" dirty="0">
              <a:solidFill>
                <a:srgbClr val="505A08"/>
              </a:solidFill>
            </a:endParaRPr>
          </a:p>
          <a:p>
            <a:r>
              <a:rPr lang="en-US" altLang="en-US" sz="3200" dirty="0">
                <a:solidFill>
                  <a:srgbClr val="505A08"/>
                </a:solidFill>
              </a:rPr>
              <a:t>For further assistance, please consult your state’s Help Desk.</a:t>
            </a:r>
          </a:p>
          <a:p>
            <a:pPr marL="342900" indent="-342900">
              <a:buFont typeface="Arial" panose="020B0604020202020204" pitchFamily="34" charset="0"/>
              <a:buChar char="•"/>
            </a:pPr>
            <a:endParaRPr lang="en-US" dirty="0"/>
          </a:p>
        </p:txBody>
      </p:sp>
      <p:sp>
        <p:nvSpPr>
          <p:cNvPr id="3" name="Title 2"/>
          <p:cNvSpPr>
            <a:spLocks noGrp="1"/>
          </p:cNvSpPr>
          <p:nvPr>
            <p:ph type="title"/>
          </p:nvPr>
        </p:nvSpPr>
        <p:spPr>
          <a:xfrm>
            <a:off x="457200" y="91440"/>
            <a:ext cx="11016200" cy="548640"/>
          </a:xfrm>
        </p:spPr>
        <p:txBody>
          <a:bodyPr/>
          <a:lstStyle/>
          <a:p>
            <a:r>
              <a:rPr lang="en-US" dirty="0"/>
              <a:t>Thank You!</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custDataLst>
      <p:tags r:id="rId1"/>
    </p:custDataLst>
    <p:extLst>
      <p:ext uri="{BB962C8B-B14F-4D97-AF65-F5344CB8AC3E}">
        <p14:creationId xmlns:p14="http://schemas.microsoft.com/office/powerpoint/2010/main" val="778794634"/>
      </p:ext>
    </p:extLst>
  </p:cSld>
  <p:clrMapOvr>
    <a:masterClrMapping/>
  </p:clrMapOvr>
  <mc:AlternateContent xmlns:mc="http://schemas.openxmlformats.org/markup-compatibility/2006" xmlns:p14="http://schemas.microsoft.com/office/powerpoint/2010/main">
    <mc:Choice Requires="p14">
      <p:transition spd="slow" p14:dur="2000" advTm="21190"/>
    </mc:Choice>
    <mc:Fallback xmlns="">
      <p:transition spd="slow" advTm="2119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8369" y="883920"/>
            <a:ext cx="9857232" cy="4892040"/>
          </a:xfrm>
        </p:spPr>
        <p:txBody>
          <a:bodyPr>
            <a:normAutofit fontScale="92500" lnSpcReduction="20000"/>
          </a:bodyPr>
          <a:lstStyle/>
          <a:p>
            <a:pPr marL="457200" indent="-457200">
              <a:buAutoNum type="arabicPeriod"/>
            </a:pPr>
            <a:r>
              <a:rPr lang="en-US" b="1" dirty="0">
                <a:solidFill>
                  <a:srgbClr val="505A08"/>
                </a:solidFill>
              </a:rPr>
              <a:t>Activating Your Account and Navigating Through TIDE</a:t>
            </a:r>
          </a:p>
          <a:p>
            <a:pPr marL="457200" indent="-457200">
              <a:buAutoNum type="arabicPeriod"/>
            </a:pPr>
            <a:r>
              <a:rPr lang="en-US" dirty="0">
                <a:solidFill>
                  <a:srgbClr val="505A08"/>
                </a:solidFill>
              </a:rPr>
              <a:t>Adding and Editing Users</a:t>
            </a:r>
          </a:p>
          <a:p>
            <a:pPr marL="457200" indent="-457200">
              <a:buAutoNum type="arabicPeriod"/>
            </a:pPr>
            <a:r>
              <a:rPr lang="en-US" dirty="0">
                <a:solidFill>
                  <a:srgbClr val="505A08"/>
                </a:solidFill>
              </a:rPr>
              <a:t>Adding and Editing Students and Student Test Settings</a:t>
            </a:r>
          </a:p>
          <a:p>
            <a:pPr marL="457200" indent="-457200">
              <a:buAutoNum type="arabicPeriod"/>
            </a:pPr>
            <a:r>
              <a:rPr lang="en-US" dirty="0">
                <a:solidFill>
                  <a:srgbClr val="505A08"/>
                </a:solidFill>
              </a:rPr>
              <a:t>Adding Students with a Temporary ID </a:t>
            </a:r>
            <a:r>
              <a:rPr lang="en-US" i="1" dirty="0">
                <a:solidFill>
                  <a:srgbClr val="505A08"/>
                </a:solidFill>
              </a:rPr>
              <a:t>(for Screener only)</a:t>
            </a:r>
          </a:p>
          <a:p>
            <a:pPr marL="457200" indent="-457200">
              <a:buAutoNum type="arabicPeriod"/>
            </a:pPr>
            <a:r>
              <a:rPr lang="en-US" dirty="0">
                <a:solidFill>
                  <a:srgbClr val="505A08"/>
                </a:solidFill>
              </a:rPr>
              <a:t>Managing Rosters</a:t>
            </a:r>
          </a:p>
          <a:p>
            <a:pPr marL="457200" indent="-457200">
              <a:buAutoNum type="arabicPeriod"/>
            </a:pPr>
            <a:r>
              <a:rPr lang="en-US" dirty="0">
                <a:solidFill>
                  <a:srgbClr val="505A08"/>
                </a:solidFill>
              </a:rPr>
              <a:t>Appeals Process</a:t>
            </a:r>
          </a:p>
          <a:p>
            <a:pPr marL="457200" indent="-457200">
              <a:buAutoNum type="arabicPeriod"/>
            </a:pPr>
            <a:r>
              <a:rPr lang="en-US" dirty="0">
                <a:solidFill>
                  <a:srgbClr val="505A08"/>
                </a:solidFill>
              </a:rPr>
              <a:t>Printing Test Tickets and Pre-ID Labels</a:t>
            </a:r>
          </a:p>
          <a:p>
            <a:pPr marL="457200" indent="-457200">
              <a:buAutoNum type="arabicPeriod"/>
            </a:pPr>
            <a:r>
              <a:rPr lang="en-US" dirty="0">
                <a:solidFill>
                  <a:srgbClr val="505A08"/>
                </a:solidFill>
              </a:rPr>
              <a:t>Ordering Paper, Large Print, and Braille Tests and Tracking Shipments*</a:t>
            </a:r>
          </a:p>
          <a:p>
            <a:pPr marL="457200" indent="-457200">
              <a:buAutoNum type="arabicPeriod"/>
            </a:pPr>
            <a:r>
              <a:rPr lang="en-US" dirty="0">
                <a:solidFill>
                  <a:srgbClr val="505A08"/>
                </a:solidFill>
              </a:rPr>
              <a:t>Entering Reason Not Tested Codes </a:t>
            </a:r>
            <a:r>
              <a:rPr lang="en-US" i="1" dirty="0">
                <a:solidFill>
                  <a:srgbClr val="505A08"/>
                </a:solidFill>
              </a:rPr>
              <a:t>(for Summative administration only)</a:t>
            </a:r>
          </a:p>
        </p:txBody>
      </p:sp>
      <p:sp>
        <p:nvSpPr>
          <p:cNvPr id="3" name="Title 2"/>
          <p:cNvSpPr>
            <a:spLocks noGrp="1"/>
          </p:cNvSpPr>
          <p:nvPr>
            <p:ph type="title"/>
          </p:nvPr>
        </p:nvSpPr>
        <p:spPr>
          <a:xfrm>
            <a:off x="457200" y="91440"/>
            <a:ext cx="11016200" cy="548640"/>
          </a:xfrm>
        </p:spPr>
        <p:txBody>
          <a:bodyPr/>
          <a:lstStyle/>
          <a:p>
            <a:r>
              <a:rPr lang="en-US" dirty="0"/>
              <a:t>TIDE Training Modules</a:t>
            </a:r>
          </a:p>
        </p:txBody>
      </p:sp>
      <p:sp>
        <p:nvSpPr>
          <p:cNvPr id="6" name="Slide Number Placeholder 2">
            <a:extLst>
              <a:ext uri="{FF2B5EF4-FFF2-40B4-BE49-F238E27FC236}">
                <a16:creationId xmlns:a16="http://schemas.microsoft.com/office/drawing/2014/main" id="{B7CF63C3-5FEE-4DA8-85F9-46AAE95644A4}"/>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2</a:t>
            </a:fld>
            <a:endParaRPr dirty="0"/>
          </a:p>
        </p:txBody>
      </p:sp>
      <p:sp>
        <p:nvSpPr>
          <p:cNvPr id="4" name="TextBox 3">
            <a:extLst>
              <a:ext uri="{FF2B5EF4-FFF2-40B4-BE49-F238E27FC236}">
                <a16:creationId xmlns:a16="http://schemas.microsoft.com/office/drawing/2014/main" id="{52283215-3DAB-4DAA-AC13-4231FE4EC5EC}"/>
              </a:ext>
            </a:extLst>
          </p:cNvPr>
          <p:cNvSpPr txBox="1"/>
          <p:nvPr/>
        </p:nvSpPr>
        <p:spPr>
          <a:xfrm>
            <a:off x="457200" y="5893740"/>
            <a:ext cx="7708970" cy="646331"/>
          </a:xfrm>
          <a:prstGeom prst="rect">
            <a:avLst/>
          </a:prstGeom>
          <a:noFill/>
        </p:spPr>
        <p:txBody>
          <a:bodyPr wrap="none" rtlCol="0">
            <a:spAutoFit/>
          </a:bodyPr>
          <a:lstStyle/>
          <a:p>
            <a:r>
              <a:rPr lang="en-US" dirty="0">
                <a:solidFill>
                  <a:srgbClr val="505A08"/>
                </a:solidFill>
              </a:rPr>
              <a:t>*Only applicable to states that elect to use the paper ordering module in TIDE</a:t>
            </a:r>
          </a:p>
          <a:p>
            <a:endParaRPr lang="en-US" dirty="0"/>
          </a:p>
        </p:txBody>
      </p:sp>
    </p:spTree>
    <p:custDataLst>
      <p:tags r:id="rId1"/>
    </p:custDataLst>
    <p:extLst>
      <p:ext uri="{BB962C8B-B14F-4D97-AF65-F5344CB8AC3E}">
        <p14:creationId xmlns:p14="http://schemas.microsoft.com/office/powerpoint/2010/main" val="2003242485"/>
      </p:ext>
    </p:extLst>
  </p:cSld>
  <p:clrMapOvr>
    <a:masterClrMapping/>
  </p:clrMapOvr>
  <mc:AlternateContent xmlns:mc="http://schemas.openxmlformats.org/markup-compatibility/2006" xmlns:p14="http://schemas.microsoft.com/office/powerpoint/2010/main">
    <mc:Choice Requires="p14">
      <p:transition spd="slow" p14:dur="2000" advTm="27370"/>
    </mc:Choice>
    <mc:Fallback xmlns="">
      <p:transition spd="slow" advTm="2737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7441" y="1016301"/>
            <a:ext cx="5296839" cy="3852006"/>
          </a:xfrm>
        </p:spPr>
        <p:txBody>
          <a:bodyPr>
            <a:noAutofit/>
          </a:bodyPr>
          <a:lstStyle/>
          <a:p>
            <a:pPr>
              <a:lnSpc>
                <a:spcPct val="100000"/>
              </a:lnSpc>
            </a:pPr>
            <a:r>
              <a:rPr lang="en-US" sz="2000" dirty="0">
                <a:solidFill>
                  <a:srgbClr val="505A08"/>
                </a:solidFill>
              </a:rPr>
              <a:t>Follow the activation link in your email.</a:t>
            </a:r>
          </a:p>
          <a:p>
            <a:pPr>
              <a:lnSpc>
                <a:spcPct val="100000"/>
              </a:lnSpc>
            </a:pPr>
            <a:r>
              <a:rPr lang="en-US" sz="2000" dirty="0">
                <a:solidFill>
                  <a:srgbClr val="505A08"/>
                </a:solidFill>
              </a:rPr>
              <a:t>Create a password for TIDE that meets the password requirements.</a:t>
            </a:r>
          </a:p>
          <a:p>
            <a:pPr lvl="1">
              <a:lnSpc>
                <a:spcPct val="100000"/>
              </a:lnSpc>
            </a:pPr>
            <a:r>
              <a:rPr lang="en-US" sz="2000" dirty="0">
                <a:solidFill>
                  <a:srgbClr val="505A08"/>
                </a:solidFill>
              </a:rPr>
              <a:t>At least 8 characters</a:t>
            </a:r>
          </a:p>
          <a:p>
            <a:pPr lvl="1">
              <a:lnSpc>
                <a:spcPct val="100000"/>
              </a:lnSpc>
            </a:pPr>
            <a:r>
              <a:rPr lang="en-US" sz="2000" dirty="0">
                <a:solidFill>
                  <a:srgbClr val="505A08"/>
                </a:solidFill>
              </a:rPr>
              <a:t>At least 1 uppercase letter</a:t>
            </a:r>
          </a:p>
          <a:p>
            <a:pPr lvl="1">
              <a:lnSpc>
                <a:spcPct val="100000"/>
              </a:lnSpc>
            </a:pPr>
            <a:r>
              <a:rPr lang="en-US" sz="2000" dirty="0">
                <a:solidFill>
                  <a:srgbClr val="505A08"/>
                </a:solidFill>
              </a:rPr>
              <a:t>At least 1 lowercase letter</a:t>
            </a:r>
          </a:p>
          <a:p>
            <a:pPr lvl="1">
              <a:lnSpc>
                <a:spcPct val="100000"/>
              </a:lnSpc>
            </a:pPr>
            <a:r>
              <a:rPr lang="en-US" sz="2000" dirty="0">
                <a:solidFill>
                  <a:srgbClr val="505A08"/>
                </a:solidFill>
              </a:rPr>
              <a:t>At least 1 special character</a:t>
            </a:r>
          </a:p>
          <a:p>
            <a:pPr lvl="1">
              <a:lnSpc>
                <a:spcPct val="100000"/>
              </a:lnSpc>
            </a:pPr>
            <a:r>
              <a:rPr lang="en-US" sz="2000" dirty="0">
                <a:solidFill>
                  <a:srgbClr val="505A08"/>
                </a:solidFill>
              </a:rPr>
              <a:t>At least 1 number</a:t>
            </a:r>
          </a:p>
          <a:p>
            <a:pPr>
              <a:lnSpc>
                <a:spcPct val="100000"/>
              </a:lnSpc>
            </a:pPr>
            <a:r>
              <a:rPr lang="en-US" sz="2000" dirty="0">
                <a:solidFill>
                  <a:srgbClr val="505A08"/>
                </a:solidFill>
              </a:rPr>
              <a:t>Submit your new password.</a:t>
            </a:r>
          </a:p>
        </p:txBody>
      </p:sp>
      <p:sp>
        <p:nvSpPr>
          <p:cNvPr id="3" name="Title 2"/>
          <p:cNvSpPr>
            <a:spLocks noGrp="1"/>
          </p:cNvSpPr>
          <p:nvPr>
            <p:ph type="title"/>
          </p:nvPr>
        </p:nvSpPr>
        <p:spPr>
          <a:xfrm>
            <a:off x="457200" y="91440"/>
            <a:ext cx="11016200" cy="548640"/>
          </a:xfrm>
        </p:spPr>
        <p:txBody>
          <a:bodyPr>
            <a:normAutofit/>
          </a:bodyPr>
          <a:lstStyle/>
          <a:p>
            <a:r>
              <a:rPr lang="en-US" dirty="0"/>
              <a:t>Activating Your TIDE Account</a:t>
            </a:r>
          </a:p>
        </p:txBody>
      </p:sp>
      <p:sp>
        <p:nvSpPr>
          <p:cNvPr id="4" name="Slide Number Placeholder 3"/>
          <p:cNvSpPr>
            <a:spLocks noGrp="1"/>
          </p:cNvSpPr>
          <p:nvPr>
            <p:ph type="sldNum" sz="quarter" idx="11"/>
          </p:nvPr>
        </p:nvSpPr>
        <p:spPr/>
        <p:txBody>
          <a:bodyPr/>
          <a:lstStyle/>
          <a:p>
            <a:pPr algn="r"/>
            <a:fld id="{F3477EC8-074D-41C4-94AE-E9EA7CEEA348}" type="slidenum">
              <a:rPr lang="en-US" smtClean="0"/>
              <a:pPr algn="r"/>
              <a:t>3</a:t>
            </a:fld>
            <a:endParaRPr lang="en-US" dirty="0"/>
          </a:p>
        </p:txBody>
      </p:sp>
      <p:pic>
        <p:nvPicPr>
          <p:cNvPr id="6" name="Picture 5">
            <a:extLst>
              <a:ext uri="{FF2B5EF4-FFF2-40B4-BE49-F238E27FC236}">
                <a16:creationId xmlns:a16="http://schemas.microsoft.com/office/drawing/2014/main" id="{E87AE16D-B159-4AFF-825F-F3DB79AF7E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0153" y="1446056"/>
            <a:ext cx="3978411" cy="3908947"/>
          </a:xfrm>
          <a:prstGeom prst="rect">
            <a:avLst/>
          </a:prstGeom>
          <a:ln>
            <a:solidFill>
              <a:schemeClr val="bg1">
                <a:lumMod val="75000"/>
              </a:schemeClr>
            </a:solid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3332816346"/>
      </p:ext>
    </p:extLst>
  </p:cSld>
  <p:clrMapOvr>
    <a:masterClrMapping/>
  </p:clrMapOvr>
  <mc:AlternateContent xmlns:mc="http://schemas.openxmlformats.org/markup-compatibility/2006" xmlns:p14="http://schemas.microsoft.com/office/powerpoint/2010/main">
    <mc:Choice Requires="p14">
      <p:transition spd="slow" p14:dur="2000" advTm="57140"/>
    </mc:Choice>
    <mc:Fallback xmlns="">
      <p:transition spd="slow" advTm="5714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91440"/>
            <a:ext cx="11215455" cy="548640"/>
          </a:xfrm>
        </p:spPr>
        <p:txBody>
          <a:bodyPr/>
          <a:lstStyle/>
          <a:p>
            <a:r>
              <a:rPr lang="en-US" dirty="0"/>
              <a:t>Logging in to TIDE</a:t>
            </a:r>
          </a:p>
        </p:txBody>
      </p:sp>
      <p:pic>
        <p:nvPicPr>
          <p:cNvPr id="7" name="Picture 6">
            <a:extLst>
              <a:ext uri="{FF2B5EF4-FFF2-40B4-BE49-F238E27FC236}">
                <a16:creationId xmlns:a16="http://schemas.microsoft.com/office/drawing/2014/main" id="{976FEDC7-12DD-4E3F-9CC9-0BCB779474C6}"/>
              </a:ext>
            </a:extLst>
          </p:cNvPr>
          <p:cNvPicPr>
            <a:picLocks noChangeAspect="1"/>
          </p:cNvPicPr>
          <p:nvPr/>
        </p:nvPicPr>
        <p:blipFill rotWithShape="1">
          <a:blip r:embed="rId4"/>
          <a:srcRect l="6389" t="7053" r="6464"/>
          <a:stretch/>
        </p:blipFill>
        <p:spPr>
          <a:xfrm>
            <a:off x="7828908" y="2050188"/>
            <a:ext cx="3510784" cy="2417122"/>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3" name="Slide Number Placeholder 2">
            <a:extLst>
              <a:ext uri="{FF2B5EF4-FFF2-40B4-BE49-F238E27FC236}">
                <a16:creationId xmlns:a16="http://schemas.microsoft.com/office/drawing/2014/main" id="{61023A7C-0B23-4DC3-A832-9445C82D6B3F}"/>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4</a:t>
            </a:fld>
            <a:endParaRPr dirty="0"/>
          </a:p>
        </p:txBody>
      </p:sp>
      <p:pic>
        <p:nvPicPr>
          <p:cNvPr id="4" name="Picture 3">
            <a:extLst>
              <a:ext uri="{FF2B5EF4-FFF2-40B4-BE49-F238E27FC236}">
                <a16:creationId xmlns:a16="http://schemas.microsoft.com/office/drawing/2014/main" id="{9356125E-911B-4AD1-9367-7685924711B6}"/>
              </a:ext>
            </a:extLst>
          </p:cNvPr>
          <p:cNvPicPr>
            <a:picLocks noChangeAspect="1"/>
          </p:cNvPicPr>
          <p:nvPr/>
        </p:nvPicPr>
        <p:blipFill>
          <a:blip r:embed="rId5"/>
          <a:stretch>
            <a:fillRect/>
          </a:stretch>
        </p:blipFill>
        <p:spPr>
          <a:xfrm>
            <a:off x="1164393" y="1731334"/>
            <a:ext cx="2086490" cy="4245484"/>
          </a:xfrm>
          <a:prstGeom prst="rect">
            <a:avLst/>
          </a:prstGeom>
          <a:ln>
            <a:solidFill>
              <a:schemeClr val="bg1">
                <a:lumMod val="75000"/>
              </a:schemeClr>
            </a:solidFill>
          </a:ln>
          <a:effectLst>
            <a:outerShdw blurRad="292100" dist="139700" dir="2700000" algn="ctr" rotWithShape="0">
              <a:schemeClr val="tx2">
                <a:alpha val="65000"/>
              </a:schemeClr>
            </a:outerShdw>
          </a:effectLst>
        </p:spPr>
      </p:pic>
      <p:pic>
        <p:nvPicPr>
          <p:cNvPr id="11" name="Picture 10">
            <a:extLst>
              <a:ext uri="{FF2B5EF4-FFF2-40B4-BE49-F238E27FC236}">
                <a16:creationId xmlns:a16="http://schemas.microsoft.com/office/drawing/2014/main" id="{6E9E0000-EFFC-4C7A-B260-2E4C38C77CA2}"/>
              </a:ext>
            </a:extLst>
          </p:cNvPr>
          <p:cNvPicPr>
            <a:picLocks noChangeAspect="1"/>
          </p:cNvPicPr>
          <p:nvPr/>
        </p:nvPicPr>
        <p:blipFill>
          <a:blip r:embed="rId6"/>
          <a:stretch>
            <a:fillRect/>
          </a:stretch>
        </p:blipFill>
        <p:spPr>
          <a:xfrm>
            <a:off x="4220450" y="2298597"/>
            <a:ext cx="2895744" cy="1776467"/>
          </a:xfrm>
          <a:prstGeom prst="rect">
            <a:avLst/>
          </a:prstGeom>
          <a:ln>
            <a:solidFill>
              <a:schemeClr val="bg1">
                <a:lumMod val="75000"/>
              </a:schemeClr>
            </a:solidFill>
          </a:ln>
          <a:effectLst>
            <a:outerShdw blurRad="292100" dist="139700" dir="2700000" algn="ctr" rotWithShape="0">
              <a:schemeClr val="tx2">
                <a:alpha val="65000"/>
              </a:schemeClr>
            </a:outerShdw>
          </a:effectLst>
        </p:spPr>
      </p:pic>
      <p:sp>
        <p:nvSpPr>
          <p:cNvPr id="9" name="Rectangle 8">
            <a:extLst>
              <a:ext uri="{FF2B5EF4-FFF2-40B4-BE49-F238E27FC236}">
                <a16:creationId xmlns:a16="http://schemas.microsoft.com/office/drawing/2014/main" id="{B18C6AAD-A2F9-B3B2-1CD4-EB9F9E1DBC82}"/>
              </a:ext>
            </a:extLst>
          </p:cNvPr>
          <p:cNvSpPr/>
          <p:nvPr/>
        </p:nvSpPr>
        <p:spPr>
          <a:xfrm>
            <a:off x="837702" y="1114238"/>
            <a:ext cx="2592888" cy="518012"/>
          </a:xfrm>
          <a:prstGeom prst="rect">
            <a:avLst/>
          </a:prstGeom>
          <a:solidFill>
            <a:srgbClr val="005E9E"/>
          </a:solidFill>
          <a:ln>
            <a:solidFill>
              <a:srgbClr val="27AAE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bg1"/>
                </a:solidFill>
              </a:rPr>
              <a:t>User Role Card</a:t>
            </a:r>
          </a:p>
        </p:txBody>
      </p:sp>
      <p:sp>
        <p:nvSpPr>
          <p:cNvPr id="12" name="Rectangle 11">
            <a:extLst>
              <a:ext uri="{FF2B5EF4-FFF2-40B4-BE49-F238E27FC236}">
                <a16:creationId xmlns:a16="http://schemas.microsoft.com/office/drawing/2014/main" id="{F2CFB02A-0DB1-7945-BCB0-F071A52806E9}"/>
              </a:ext>
            </a:extLst>
          </p:cNvPr>
          <p:cNvSpPr/>
          <p:nvPr/>
        </p:nvSpPr>
        <p:spPr>
          <a:xfrm>
            <a:off x="4371878" y="1632250"/>
            <a:ext cx="2592888" cy="518012"/>
          </a:xfrm>
          <a:prstGeom prst="rect">
            <a:avLst/>
          </a:prstGeom>
          <a:solidFill>
            <a:srgbClr val="005E9E"/>
          </a:solidFill>
          <a:ln>
            <a:solidFill>
              <a:srgbClr val="27AAE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bg1"/>
                </a:solidFill>
              </a:rPr>
              <a:t>TIDE Card</a:t>
            </a:r>
          </a:p>
        </p:txBody>
      </p:sp>
      <p:sp>
        <p:nvSpPr>
          <p:cNvPr id="14" name="Rectangle 13">
            <a:extLst>
              <a:ext uri="{FF2B5EF4-FFF2-40B4-BE49-F238E27FC236}">
                <a16:creationId xmlns:a16="http://schemas.microsoft.com/office/drawing/2014/main" id="{17229D7F-1A5E-CE17-05C8-3472A3AC9AF3}"/>
              </a:ext>
            </a:extLst>
          </p:cNvPr>
          <p:cNvSpPr/>
          <p:nvPr/>
        </p:nvSpPr>
        <p:spPr>
          <a:xfrm>
            <a:off x="8287856" y="1368601"/>
            <a:ext cx="2592888" cy="518012"/>
          </a:xfrm>
          <a:prstGeom prst="rect">
            <a:avLst/>
          </a:prstGeom>
          <a:solidFill>
            <a:srgbClr val="005E9E"/>
          </a:solidFill>
          <a:ln>
            <a:solidFill>
              <a:srgbClr val="27AAE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bg1"/>
                </a:solidFill>
              </a:rPr>
              <a:t>Login Screen</a:t>
            </a:r>
          </a:p>
        </p:txBody>
      </p:sp>
    </p:spTree>
    <p:custDataLst>
      <p:tags r:id="rId1"/>
    </p:custDataLst>
    <p:extLst>
      <p:ext uri="{BB962C8B-B14F-4D97-AF65-F5344CB8AC3E}">
        <p14:creationId xmlns:p14="http://schemas.microsoft.com/office/powerpoint/2010/main" val="869090716"/>
      </p:ext>
    </p:extLst>
  </p:cSld>
  <p:clrMapOvr>
    <a:masterClrMapping/>
  </p:clrMapOvr>
  <mc:AlternateContent xmlns:mc="http://schemas.openxmlformats.org/markup-compatibility/2006" xmlns:p14="http://schemas.microsoft.com/office/powerpoint/2010/main">
    <mc:Choice Requires="p14">
      <p:transition spd="slow" p14:dur="2000" advTm="18830"/>
    </mc:Choice>
    <mc:Fallback xmlns="">
      <p:transition spd="slow" advTm="1883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08DCE78-1515-4392-B1BB-2353E5BC05C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466850" y="1416482"/>
            <a:ext cx="9258300" cy="4146574"/>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2" name="Group 1">
            <a:extLst>
              <a:ext uri="{FF2B5EF4-FFF2-40B4-BE49-F238E27FC236}">
                <a16:creationId xmlns:a16="http://schemas.microsoft.com/office/drawing/2014/main" id="{A86E154F-FA68-44D4-80E8-19E19F4B85BE}"/>
              </a:ext>
            </a:extLst>
          </p:cNvPr>
          <p:cNvGrpSpPr/>
          <p:nvPr/>
        </p:nvGrpSpPr>
        <p:grpSpPr>
          <a:xfrm>
            <a:off x="1563832" y="3349375"/>
            <a:ext cx="3222306" cy="565079"/>
            <a:chOff x="2190233" y="3720839"/>
            <a:chExt cx="2400728" cy="483658"/>
          </a:xfrm>
        </p:grpSpPr>
        <p:sp>
          <p:nvSpPr>
            <p:cNvPr id="5" name="Rectangle 4"/>
            <p:cNvSpPr/>
            <p:nvPr/>
          </p:nvSpPr>
          <p:spPr>
            <a:xfrm>
              <a:off x="2190233" y="3720839"/>
              <a:ext cx="2049072" cy="48365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rot="5400000">
              <a:off x="4275023" y="3805285"/>
              <a:ext cx="280219" cy="35165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p:cNvSpPr>
            <a:spLocks noGrp="1"/>
          </p:cNvSpPr>
          <p:nvPr>
            <p:ph type="title"/>
          </p:nvPr>
        </p:nvSpPr>
        <p:spPr>
          <a:xfrm>
            <a:off x="457200" y="91440"/>
            <a:ext cx="11215455" cy="548640"/>
          </a:xfrm>
        </p:spPr>
        <p:txBody>
          <a:bodyPr>
            <a:noAutofit/>
          </a:bodyPr>
          <a:lstStyle/>
          <a:p>
            <a:r>
              <a:rPr lang="en-US" dirty="0"/>
              <a:t>TIDE Home Page</a:t>
            </a:r>
          </a:p>
        </p:txBody>
      </p:sp>
      <p:sp>
        <p:nvSpPr>
          <p:cNvPr id="10" name="Slide Number Placeholder 2">
            <a:extLst>
              <a:ext uri="{FF2B5EF4-FFF2-40B4-BE49-F238E27FC236}">
                <a16:creationId xmlns:a16="http://schemas.microsoft.com/office/drawing/2014/main" id="{17411382-031C-4CBB-AEFA-0A57A3B62837}"/>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5</a:t>
            </a:fld>
            <a:endParaRPr dirty="0"/>
          </a:p>
        </p:txBody>
      </p:sp>
    </p:spTree>
    <p:custDataLst>
      <p:tags r:id="rId1"/>
    </p:custDataLst>
    <p:extLst>
      <p:ext uri="{BB962C8B-B14F-4D97-AF65-F5344CB8AC3E}">
        <p14:creationId xmlns:p14="http://schemas.microsoft.com/office/powerpoint/2010/main" val="2108561742"/>
      </p:ext>
    </p:extLst>
  </p:cSld>
  <p:clrMapOvr>
    <a:masterClrMapping/>
  </p:clrMapOvr>
  <mc:AlternateContent xmlns:mc="http://schemas.openxmlformats.org/markup-compatibility/2006" xmlns:p14="http://schemas.microsoft.com/office/powerpoint/2010/main">
    <mc:Choice Requires="p14">
      <p:transition spd="slow" p14:dur="2000" advTm="33850"/>
    </mc:Choice>
    <mc:Fallback xmlns="">
      <p:transition spd="slow" advTm="3385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91440"/>
            <a:ext cx="11365724" cy="548640"/>
          </a:xfrm>
        </p:spPr>
        <p:txBody>
          <a:bodyPr>
            <a:noAutofit/>
          </a:bodyPr>
          <a:lstStyle/>
          <a:p>
            <a:r>
              <a:rPr lang="en-US" dirty="0">
                <a:ea typeface="ＭＳ Ｐゴシック" charset="-128"/>
              </a:rPr>
              <a:t>Overview of TIDE Tasks: Preparing for Testing</a:t>
            </a:r>
          </a:p>
        </p:txBody>
      </p:sp>
      <p:grpSp>
        <p:nvGrpSpPr>
          <p:cNvPr id="4" name="Group 3">
            <a:extLst>
              <a:ext uri="{FF2B5EF4-FFF2-40B4-BE49-F238E27FC236}">
                <a16:creationId xmlns:a16="http://schemas.microsoft.com/office/drawing/2014/main" id="{04312354-295E-42E9-92DF-6ABBC81757AE}"/>
              </a:ext>
            </a:extLst>
          </p:cNvPr>
          <p:cNvGrpSpPr/>
          <p:nvPr/>
        </p:nvGrpSpPr>
        <p:grpSpPr>
          <a:xfrm>
            <a:off x="1721224" y="1478541"/>
            <a:ext cx="9258300" cy="4146576"/>
            <a:chOff x="1262134" y="1519485"/>
            <a:chExt cx="9258300" cy="4146576"/>
          </a:xfrm>
        </p:grpSpPr>
        <p:pic>
          <p:nvPicPr>
            <p:cNvPr id="3" name="Picture 2">
              <a:extLst>
                <a:ext uri="{FF2B5EF4-FFF2-40B4-BE49-F238E27FC236}">
                  <a16:creationId xmlns:a16="http://schemas.microsoft.com/office/drawing/2014/main" id="{D05EA082-C977-4329-AB82-EADE21D6C4F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62134" y="1519485"/>
              <a:ext cx="9258300" cy="4146574"/>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2" name="Group 1">
              <a:extLst>
                <a:ext uri="{FF2B5EF4-FFF2-40B4-BE49-F238E27FC236}">
                  <a16:creationId xmlns:a16="http://schemas.microsoft.com/office/drawing/2014/main" id="{9382CD86-2766-4E5E-AF1C-4C7B5D5DA1D7}"/>
                </a:ext>
              </a:extLst>
            </p:cNvPr>
            <p:cNvGrpSpPr/>
            <p:nvPr/>
          </p:nvGrpSpPr>
          <p:grpSpPr>
            <a:xfrm>
              <a:off x="1262134" y="1519487"/>
              <a:ext cx="3064206" cy="4146574"/>
              <a:chOff x="2057857" y="2185766"/>
              <a:chExt cx="2746373" cy="3431650"/>
            </a:xfrm>
          </p:grpSpPr>
          <p:sp>
            <p:nvSpPr>
              <p:cNvPr id="10" name="Rectangle 9"/>
              <p:cNvSpPr/>
              <p:nvPr/>
            </p:nvSpPr>
            <p:spPr>
              <a:xfrm>
                <a:off x="2057857" y="2185766"/>
                <a:ext cx="2746373" cy="34316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rot="16200000">
                <a:off x="2232571" y="2684934"/>
                <a:ext cx="381113" cy="730540"/>
              </a:xfrm>
              <a:prstGeom prst="downArrow">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 name="Slide Number Placeholder 2">
            <a:extLst>
              <a:ext uri="{FF2B5EF4-FFF2-40B4-BE49-F238E27FC236}">
                <a16:creationId xmlns:a16="http://schemas.microsoft.com/office/drawing/2014/main" id="{105DFF87-1759-49B3-AC81-C7B6EED47A27}"/>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6</a:t>
            </a:fld>
            <a:endParaRPr dirty="0"/>
          </a:p>
        </p:txBody>
      </p:sp>
    </p:spTree>
    <p:custDataLst>
      <p:tags r:id="rId1"/>
    </p:custDataLst>
    <p:extLst>
      <p:ext uri="{BB962C8B-B14F-4D97-AF65-F5344CB8AC3E}">
        <p14:creationId xmlns:p14="http://schemas.microsoft.com/office/powerpoint/2010/main" val="2699858383"/>
      </p:ext>
    </p:extLst>
  </p:cSld>
  <p:clrMapOvr>
    <a:masterClrMapping/>
  </p:clrMapOvr>
  <mc:AlternateContent xmlns:mc="http://schemas.openxmlformats.org/markup-compatibility/2006" xmlns:p14="http://schemas.microsoft.com/office/powerpoint/2010/main">
    <mc:Choice Requires="p14">
      <p:transition spd="slow" p14:dur="2000" advTm="53040"/>
    </mc:Choice>
    <mc:Fallback xmlns="">
      <p:transition spd="slow" advTm="5304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91440"/>
            <a:ext cx="11215455" cy="548640"/>
          </a:xfrm>
        </p:spPr>
        <p:txBody>
          <a:bodyPr>
            <a:noAutofit/>
          </a:bodyPr>
          <a:lstStyle/>
          <a:p>
            <a:r>
              <a:rPr lang="en-US" dirty="0">
                <a:ea typeface="ＭＳ Ｐゴシック" charset="-128"/>
              </a:rPr>
              <a:t>Overview of TIDE Tasks: Administering Tests</a:t>
            </a:r>
          </a:p>
        </p:txBody>
      </p:sp>
      <p:grpSp>
        <p:nvGrpSpPr>
          <p:cNvPr id="9" name="Group 8">
            <a:extLst>
              <a:ext uri="{FF2B5EF4-FFF2-40B4-BE49-F238E27FC236}">
                <a16:creationId xmlns:a16="http://schemas.microsoft.com/office/drawing/2014/main" id="{49841B50-1DA7-43F0-8BE2-39244F92C9D7}"/>
              </a:ext>
            </a:extLst>
          </p:cNvPr>
          <p:cNvGrpSpPr/>
          <p:nvPr/>
        </p:nvGrpSpPr>
        <p:grpSpPr>
          <a:xfrm>
            <a:off x="1466850" y="1380253"/>
            <a:ext cx="9258300" cy="4238843"/>
            <a:chOff x="1262134" y="1519485"/>
            <a:chExt cx="9258300" cy="4146574"/>
          </a:xfrm>
        </p:grpSpPr>
        <p:pic>
          <p:nvPicPr>
            <p:cNvPr id="13" name="Picture 12">
              <a:extLst>
                <a:ext uri="{FF2B5EF4-FFF2-40B4-BE49-F238E27FC236}">
                  <a16:creationId xmlns:a16="http://schemas.microsoft.com/office/drawing/2014/main" id="{60F89F67-2BC4-4EC7-91DF-0BE98CC76F6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62134" y="1519485"/>
              <a:ext cx="9258300" cy="4146574"/>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14" name="Group 13">
              <a:extLst>
                <a:ext uri="{FF2B5EF4-FFF2-40B4-BE49-F238E27FC236}">
                  <a16:creationId xmlns:a16="http://schemas.microsoft.com/office/drawing/2014/main" id="{14FF220A-A6D8-47C9-A9F4-B867F403AE66}"/>
                </a:ext>
              </a:extLst>
            </p:cNvPr>
            <p:cNvGrpSpPr/>
            <p:nvPr/>
          </p:nvGrpSpPr>
          <p:grpSpPr>
            <a:xfrm>
              <a:off x="4359182" y="1519485"/>
              <a:ext cx="3132302" cy="4146574"/>
              <a:chOff x="4833665" y="2185764"/>
              <a:chExt cx="2807406" cy="3431650"/>
            </a:xfrm>
          </p:grpSpPr>
          <p:sp>
            <p:nvSpPr>
              <p:cNvPr id="15" name="Rectangle 14">
                <a:extLst>
                  <a:ext uri="{FF2B5EF4-FFF2-40B4-BE49-F238E27FC236}">
                    <a16:creationId xmlns:a16="http://schemas.microsoft.com/office/drawing/2014/main" id="{6C520FB4-37CE-4BEC-B70A-758B8177E514}"/>
                  </a:ext>
                </a:extLst>
              </p:cNvPr>
              <p:cNvSpPr/>
              <p:nvPr/>
            </p:nvSpPr>
            <p:spPr>
              <a:xfrm>
                <a:off x="4833665" y="2185764"/>
                <a:ext cx="2807406" cy="34316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5">
                <a:extLst>
                  <a:ext uri="{FF2B5EF4-FFF2-40B4-BE49-F238E27FC236}">
                    <a16:creationId xmlns:a16="http://schemas.microsoft.com/office/drawing/2014/main" id="{3665F480-C9B7-45DA-9A89-E06BC6B8841D}"/>
                  </a:ext>
                </a:extLst>
              </p:cNvPr>
              <p:cNvSpPr/>
              <p:nvPr/>
            </p:nvSpPr>
            <p:spPr>
              <a:xfrm rot="16200000">
                <a:off x="5068750" y="2468638"/>
                <a:ext cx="381113" cy="851283"/>
              </a:xfrm>
              <a:prstGeom prst="downArrow">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 name="Slide Number Placeholder 2">
            <a:extLst>
              <a:ext uri="{FF2B5EF4-FFF2-40B4-BE49-F238E27FC236}">
                <a16:creationId xmlns:a16="http://schemas.microsoft.com/office/drawing/2014/main" id="{BDCADC86-D6E5-4E9E-9562-812A8A003BBD}"/>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7</a:t>
            </a:fld>
            <a:endParaRPr dirty="0"/>
          </a:p>
        </p:txBody>
      </p:sp>
    </p:spTree>
    <p:custDataLst>
      <p:tags r:id="rId1"/>
    </p:custDataLst>
    <p:extLst>
      <p:ext uri="{BB962C8B-B14F-4D97-AF65-F5344CB8AC3E}">
        <p14:creationId xmlns:p14="http://schemas.microsoft.com/office/powerpoint/2010/main" val="84054994"/>
      </p:ext>
    </p:extLst>
  </p:cSld>
  <p:clrMapOvr>
    <a:masterClrMapping/>
  </p:clrMapOvr>
  <mc:AlternateContent xmlns:mc="http://schemas.openxmlformats.org/markup-compatibility/2006" xmlns:p14="http://schemas.microsoft.com/office/powerpoint/2010/main">
    <mc:Choice Requires="p14">
      <p:transition spd="slow" p14:dur="2000" advTm="20340"/>
    </mc:Choice>
    <mc:Fallback xmlns="">
      <p:transition spd="slow" advTm="2034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457200" y="91440"/>
            <a:ext cx="11215455" cy="548640"/>
          </a:xfrm>
        </p:spPr>
        <p:txBody>
          <a:bodyPr>
            <a:normAutofit/>
          </a:bodyPr>
          <a:lstStyle/>
          <a:p>
            <a:r>
              <a:rPr lang="en-US" dirty="0">
                <a:ea typeface="ＭＳ Ｐゴシック" charset="-128"/>
              </a:rPr>
              <a:t>TIDE Tasks: After Testing</a:t>
            </a:r>
          </a:p>
        </p:txBody>
      </p:sp>
      <p:grpSp>
        <p:nvGrpSpPr>
          <p:cNvPr id="8" name="Group 7">
            <a:extLst>
              <a:ext uri="{FF2B5EF4-FFF2-40B4-BE49-F238E27FC236}">
                <a16:creationId xmlns:a16="http://schemas.microsoft.com/office/drawing/2014/main" id="{2A693414-415C-4C30-9348-4F753B74863E}"/>
              </a:ext>
            </a:extLst>
          </p:cNvPr>
          <p:cNvGrpSpPr/>
          <p:nvPr/>
        </p:nvGrpSpPr>
        <p:grpSpPr>
          <a:xfrm>
            <a:off x="1466850" y="1477251"/>
            <a:ext cx="9258301" cy="4146574"/>
            <a:chOff x="1262134" y="1519485"/>
            <a:chExt cx="9258301" cy="4146574"/>
          </a:xfrm>
        </p:grpSpPr>
        <p:pic>
          <p:nvPicPr>
            <p:cNvPr id="9" name="Picture 8">
              <a:extLst>
                <a:ext uri="{FF2B5EF4-FFF2-40B4-BE49-F238E27FC236}">
                  <a16:creationId xmlns:a16="http://schemas.microsoft.com/office/drawing/2014/main" id="{68D43142-185E-4D05-AB1F-0FF823D1A9A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62134" y="1519485"/>
              <a:ext cx="9258300" cy="4146574"/>
            </a:xfrm>
            <a:prstGeom prst="rect">
              <a:avLst/>
            </a:prstGeom>
            <a:ln>
              <a:solidFill>
                <a:schemeClr val="bg1">
                  <a:lumMod val="75000"/>
                </a:schemeClr>
              </a:solidFill>
            </a:ln>
            <a:effectLst>
              <a:outerShdw blurRad="292100" dist="139700" dir="2700000" algn="tl" rotWithShape="0">
                <a:srgbClr val="333333">
                  <a:alpha val="65000"/>
                </a:srgbClr>
              </a:outerShdw>
            </a:effectLst>
          </p:spPr>
        </p:pic>
        <p:grpSp>
          <p:nvGrpSpPr>
            <p:cNvPr id="11" name="Group 10">
              <a:extLst>
                <a:ext uri="{FF2B5EF4-FFF2-40B4-BE49-F238E27FC236}">
                  <a16:creationId xmlns:a16="http://schemas.microsoft.com/office/drawing/2014/main" id="{01B2E10C-F528-4CAF-8476-835509C8F729}"/>
                </a:ext>
              </a:extLst>
            </p:cNvPr>
            <p:cNvGrpSpPr/>
            <p:nvPr/>
          </p:nvGrpSpPr>
          <p:grpSpPr>
            <a:xfrm>
              <a:off x="7456229" y="1519486"/>
              <a:ext cx="3064206" cy="4146572"/>
              <a:chOff x="7609472" y="2185765"/>
              <a:chExt cx="2746373" cy="3431649"/>
            </a:xfrm>
          </p:grpSpPr>
          <p:sp>
            <p:nvSpPr>
              <p:cNvPr id="12" name="Rectangle 11">
                <a:extLst>
                  <a:ext uri="{FF2B5EF4-FFF2-40B4-BE49-F238E27FC236}">
                    <a16:creationId xmlns:a16="http://schemas.microsoft.com/office/drawing/2014/main" id="{1E78E7DE-A637-4DEF-A288-D6488BDBEEF6}"/>
                  </a:ext>
                </a:extLst>
              </p:cNvPr>
              <p:cNvSpPr/>
              <p:nvPr/>
            </p:nvSpPr>
            <p:spPr>
              <a:xfrm>
                <a:off x="7609472" y="2185765"/>
                <a:ext cx="2746373" cy="343164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5">
                <a:extLst>
                  <a:ext uri="{FF2B5EF4-FFF2-40B4-BE49-F238E27FC236}">
                    <a16:creationId xmlns:a16="http://schemas.microsoft.com/office/drawing/2014/main" id="{0FBF19F5-ECFB-4AC4-A553-4B8A74256C5C}"/>
                  </a:ext>
                </a:extLst>
              </p:cNvPr>
              <p:cNvSpPr/>
              <p:nvPr/>
            </p:nvSpPr>
            <p:spPr>
              <a:xfrm rot="16200000">
                <a:off x="7844557" y="2447357"/>
                <a:ext cx="381113" cy="851283"/>
              </a:xfrm>
              <a:prstGeom prst="downArrow">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4" name="Slide Number Placeholder 2">
            <a:extLst>
              <a:ext uri="{FF2B5EF4-FFF2-40B4-BE49-F238E27FC236}">
                <a16:creationId xmlns:a16="http://schemas.microsoft.com/office/drawing/2014/main" id="{0B310046-1297-4650-B60E-1FE77AEAD26D}"/>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8</a:t>
            </a:fld>
            <a:endParaRPr dirty="0"/>
          </a:p>
        </p:txBody>
      </p:sp>
    </p:spTree>
    <p:custDataLst>
      <p:tags r:id="rId1"/>
    </p:custDataLst>
    <p:extLst>
      <p:ext uri="{BB962C8B-B14F-4D97-AF65-F5344CB8AC3E}">
        <p14:creationId xmlns:p14="http://schemas.microsoft.com/office/powerpoint/2010/main" val="2427172574"/>
      </p:ext>
    </p:extLst>
  </p:cSld>
  <p:clrMapOvr>
    <a:masterClrMapping/>
  </p:clrMapOvr>
  <mc:AlternateContent xmlns:mc="http://schemas.openxmlformats.org/markup-compatibility/2006" xmlns:p14="http://schemas.microsoft.com/office/powerpoint/2010/main">
    <mc:Choice Requires="p14">
      <p:transition spd="slow" p14:dur="2000" advTm="12440"/>
    </mc:Choice>
    <mc:Fallback xmlns="">
      <p:transition spd="slow" advTm="1244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
            <a:ext cx="11215455" cy="548640"/>
          </a:xfrm>
        </p:spPr>
        <p:txBody>
          <a:bodyPr>
            <a:normAutofit/>
          </a:bodyPr>
          <a:lstStyle/>
          <a:p>
            <a:r>
              <a:rPr lang="en-US" dirty="0"/>
              <a:t>TIDE Banner</a:t>
            </a:r>
          </a:p>
        </p:txBody>
      </p:sp>
      <p:grpSp>
        <p:nvGrpSpPr>
          <p:cNvPr id="35" name="Group 34">
            <a:extLst>
              <a:ext uri="{FF2B5EF4-FFF2-40B4-BE49-F238E27FC236}">
                <a16:creationId xmlns:a16="http://schemas.microsoft.com/office/drawing/2014/main" id="{76142BD2-E099-4E8F-BC5B-94D064E4A1D4}"/>
              </a:ext>
            </a:extLst>
          </p:cNvPr>
          <p:cNvGrpSpPr/>
          <p:nvPr/>
        </p:nvGrpSpPr>
        <p:grpSpPr>
          <a:xfrm>
            <a:off x="1252735" y="2409723"/>
            <a:ext cx="10189697" cy="1248479"/>
            <a:chOff x="1151498" y="3322075"/>
            <a:chExt cx="10189697" cy="1248479"/>
          </a:xfrm>
        </p:grpSpPr>
        <p:pic>
          <p:nvPicPr>
            <p:cNvPr id="28" name="Picture 27">
              <a:extLst>
                <a:ext uri="{FF2B5EF4-FFF2-40B4-BE49-F238E27FC236}">
                  <a16:creationId xmlns:a16="http://schemas.microsoft.com/office/drawing/2014/main" id="{7B798BB3-1B6E-4918-B2ED-71EDE8929D0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51498" y="3322075"/>
              <a:ext cx="10189697" cy="551563"/>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9" name="Rectangle 28">
              <a:extLst>
                <a:ext uri="{FF2B5EF4-FFF2-40B4-BE49-F238E27FC236}">
                  <a16:creationId xmlns:a16="http://schemas.microsoft.com/office/drawing/2014/main" id="{6F85A343-8C99-4C0A-8DF8-0BD028A688CA}"/>
                </a:ext>
              </a:extLst>
            </p:cNvPr>
            <p:cNvSpPr/>
            <p:nvPr/>
          </p:nvSpPr>
          <p:spPr>
            <a:xfrm>
              <a:off x="7346067" y="3432974"/>
              <a:ext cx="3995128" cy="3811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Down Arrow 4">
              <a:extLst>
                <a:ext uri="{FF2B5EF4-FFF2-40B4-BE49-F238E27FC236}">
                  <a16:creationId xmlns:a16="http://schemas.microsoft.com/office/drawing/2014/main" id="{F2B526BA-DE35-4D4F-B726-5D7C3030E9D3}"/>
                </a:ext>
              </a:extLst>
            </p:cNvPr>
            <p:cNvSpPr/>
            <p:nvPr/>
          </p:nvSpPr>
          <p:spPr>
            <a:xfrm rot="5400000">
              <a:off x="1873080" y="3292966"/>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Down Arrow 4">
              <a:extLst>
                <a:ext uri="{FF2B5EF4-FFF2-40B4-BE49-F238E27FC236}">
                  <a16:creationId xmlns:a16="http://schemas.microsoft.com/office/drawing/2014/main" id="{BBC31D4C-B2EB-4F92-9C7D-51AC732648E0}"/>
                </a:ext>
              </a:extLst>
            </p:cNvPr>
            <p:cNvSpPr/>
            <p:nvPr/>
          </p:nvSpPr>
          <p:spPr>
            <a:xfrm rot="10800000">
              <a:off x="7967661" y="3960774"/>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Down Arrow 4">
              <a:extLst>
                <a:ext uri="{FF2B5EF4-FFF2-40B4-BE49-F238E27FC236}">
                  <a16:creationId xmlns:a16="http://schemas.microsoft.com/office/drawing/2014/main" id="{C5939EEA-CC41-4A23-83D0-98077FA51AB3}"/>
                </a:ext>
              </a:extLst>
            </p:cNvPr>
            <p:cNvSpPr/>
            <p:nvPr/>
          </p:nvSpPr>
          <p:spPr>
            <a:xfrm rot="10800000">
              <a:off x="9153074" y="3960774"/>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Down Arrow 4">
              <a:extLst>
                <a:ext uri="{FF2B5EF4-FFF2-40B4-BE49-F238E27FC236}">
                  <a16:creationId xmlns:a16="http://schemas.microsoft.com/office/drawing/2014/main" id="{0ECBF407-28AF-41A6-BC2B-387CD5CB84C8}"/>
                </a:ext>
              </a:extLst>
            </p:cNvPr>
            <p:cNvSpPr/>
            <p:nvPr/>
          </p:nvSpPr>
          <p:spPr>
            <a:xfrm rot="10800000">
              <a:off x="10338487" y="3940438"/>
              <a:ext cx="381113" cy="60978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Slide Number Placeholder 2">
            <a:extLst>
              <a:ext uri="{FF2B5EF4-FFF2-40B4-BE49-F238E27FC236}">
                <a16:creationId xmlns:a16="http://schemas.microsoft.com/office/drawing/2014/main" id="{50CB35E2-6EEB-46AA-8A16-72132532C43A}"/>
              </a:ext>
            </a:extLst>
          </p:cNvPr>
          <p:cNvSpPr>
            <a:spLocks noGrp="1"/>
          </p:cNvSpPr>
          <p:nvPr>
            <p:ph type="sldNum" sz="quarter" idx="10"/>
          </p:nvPr>
        </p:nvSpPr>
        <p:spPr>
          <a:xfrm>
            <a:off x="11442432" y="6444777"/>
            <a:ext cx="706657" cy="278820"/>
          </a:xfrm>
        </p:spPr>
        <p:txBody>
          <a:bodyPr/>
          <a:lstStyle/>
          <a:p>
            <a:pPr algn="r"/>
            <a:fld id="{F3477EC8-074D-41C4-94AE-E9EA7CEEA348}" type="slidenum">
              <a:rPr/>
              <a:pPr algn="r"/>
              <a:t>9</a:t>
            </a:fld>
            <a:endParaRPr dirty="0"/>
          </a:p>
        </p:txBody>
      </p:sp>
    </p:spTree>
    <p:custDataLst>
      <p:tags r:id="rId1"/>
    </p:custDataLst>
    <p:extLst>
      <p:ext uri="{BB962C8B-B14F-4D97-AF65-F5344CB8AC3E}">
        <p14:creationId xmlns:p14="http://schemas.microsoft.com/office/powerpoint/2010/main" val="1467311769"/>
      </p:ext>
    </p:extLst>
  </p:cSld>
  <p:clrMapOvr>
    <a:masterClrMapping/>
  </p:clrMapOvr>
  <mc:AlternateContent xmlns:mc="http://schemas.openxmlformats.org/markup-compatibility/2006" xmlns:p14="http://schemas.microsoft.com/office/powerpoint/2010/main">
    <mc:Choice Requires="p14">
      <p:transition spd="slow" p14:dur="2000" advTm="22980"/>
    </mc:Choice>
    <mc:Fallback xmlns="">
      <p:transition spd="slow" advTm="2298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00000000-0000-0000-0000-000000000000</TermId>
        </TermInfo>
      </Terms>
    </TaxKeywordTaxHTField>
    <TaxCatchAll xmlns="3c8d6406-deae-4a0d-a95e-fe53ed4a1ace">
      <Value>1327</Value>
    </TaxCatchAl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EAC94F-0CB7-47E2-B1CC-A0F105248E94}">
  <ds:schemaRefs>
    <ds:schemaRef ds:uri="http://purl.org/dc/elements/1.1/"/>
    <ds:schemaRef ds:uri="http://schemas.microsoft.com/office/2006/metadata/properti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60b788f9-dbc8-42fd-99f2-081ed83a52df"/>
    <ds:schemaRef ds:uri="3c8d6406-deae-4a0d-a95e-fe53ed4a1ace"/>
    <ds:schemaRef ds:uri="http://purl.org/dc/dcmitype/"/>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6158</TotalTime>
  <Words>1385</Words>
  <Application>Microsoft Office PowerPoint</Application>
  <PresentationFormat>Widescreen</PresentationFormat>
  <Paragraphs>101</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Activating Your Account and Navigating Through TIDE</vt:lpstr>
      <vt:lpstr>TIDE Training Modules</vt:lpstr>
      <vt:lpstr>Activating Your TIDE Account</vt:lpstr>
      <vt:lpstr>Logging in to TIDE</vt:lpstr>
      <vt:lpstr>TIDE Home Page</vt:lpstr>
      <vt:lpstr>Overview of TIDE Tasks: Preparing for Testing</vt:lpstr>
      <vt:lpstr>Overview of TIDE Tasks: Administering Tests</vt:lpstr>
      <vt:lpstr>TIDE Tasks: After Testing</vt:lpstr>
      <vt:lpstr>TIDE Banner</vt:lpstr>
      <vt:lpstr>TIDE Banner: Secure File Center</vt:lpstr>
      <vt:lpstr>TIDE Banner: Account</vt:lpstr>
      <vt:lpstr>Navigation Toolbars</vt:lpstr>
      <vt:lpstr>Help Text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Nadia McDowell</cp:lastModifiedBy>
  <cp:revision>97</cp:revision>
  <cp:lastPrinted>2017-10-19T00:36:21Z</cp:lastPrinted>
  <dcterms:created xsi:type="dcterms:W3CDTF">2020-02-03T21:37:34Z</dcterms:created>
  <dcterms:modified xsi:type="dcterms:W3CDTF">2023-07-25T19:25:05Z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y fmtid="{D5CDD505-2E9C-101B-9397-08002B2CF9AE}" pid="5" name="ArticulateGUID">
    <vt:lpwstr>A11F7C37-FE28-4367-BB0C-091846662226</vt:lpwstr>
  </property>
  <property fmtid="{D5CDD505-2E9C-101B-9397-08002B2CF9AE}" pid="6" name="ArticulatePath">
    <vt:lpwstr>https://cambiumlearning-my.sharepoint.com/personal/jennifer_strittmatter_cambiumassessment_com/Documents/Desktop/Projects/ELPA21/TIDE 1 Activating Your Account Screener/23-24_Training_TIDE 1 Activating Your Account_no audio_DRAFT</vt:lpwstr>
  </property>
</Properties>
</file>