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47"/>
  </p:notesMasterIdLst>
  <p:handoutMasterIdLst>
    <p:handoutMasterId r:id="rId48"/>
  </p:handoutMasterIdLst>
  <p:sldIdLst>
    <p:sldId id="294" r:id="rId5"/>
    <p:sldId id="257" r:id="rId6"/>
    <p:sldId id="258" r:id="rId7"/>
    <p:sldId id="259" r:id="rId8"/>
    <p:sldId id="301" r:id="rId9"/>
    <p:sldId id="260" r:id="rId10"/>
    <p:sldId id="261" r:id="rId11"/>
    <p:sldId id="263" r:id="rId12"/>
    <p:sldId id="264" r:id="rId13"/>
    <p:sldId id="265" r:id="rId14"/>
    <p:sldId id="266" r:id="rId15"/>
    <p:sldId id="267" r:id="rId16"/>
    <p:sldId id="268" r:id="rId17"/>
    <p:sldId id="269" r:id="rId18"/>
    <p:sldId id="302" r:id="rId19"/>
    <p:sldId id="270" r:id="rId20"/>
    <p:sldId id="272" r:id="rId21"/>
    <p:sldId id="273" r:id="rId22"/>
    <p:sldId id="274" r:id="rId23"/>
    <p:sldId id="271" r:id="rId24"/>
    <p:sldId id="275"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304" r:id="rId43"/>
    <p:sldId id="295" r:id="rId44"/>
    <p:sldId id="296" r:id="rId45"/>
    <p:sldId id="300" r:id="rId46"/>
  </p:sldIdLst>
  <p:sldSz cx="12192000" cy="6858000"/>
  <p:notesSz cx="9309100" cy="70231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E6AB12-68E3-7536-3086-970704DC0043}" name="Nadia McDowell" initials="NM" userId="S::nadia.mcdowell@cambiumassessment.com::4a7051d3-cf0a-4a33-9b55-7075dcdef7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Tulay Atay-Turhan" initials="TA" lastIdx="3" clrIdx="8">
    <p:extLst>
      <p:ext uri="{19B8F6BF-5375-455C-9EA6-DF929625EA0E}">
        <p15:presenceInfo xmlns:p15="http://schemas.microsoft.com/office/powerpoint/2012/main" userId="S::tulay.atayturhan@cambiumassessment.com::8f716b5f-0b95-411f-9247-d17d4affd20e"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Niema Bracey" initials="NB" lastIdx="5" clrIdx="9">
    <p:extLst>
      <p:ext uri="{19B8F6BF-5375-455C-9EA6-DF929625EA0E}">
        <p15:presenceInfo xmlns:p15="http://schemas.microsoft.com/office/powerpoint/2012/main" userId="S::niema.bracey@cambiumassessment.com::72bf6f64-b04d-4645-a584-afcead78475f" providerId="AD"/>
      </p:ext>
    </p:extLst>
  </p:cmAuthor>
  <p:cmAuthor id="4" name="Note" initials="Note" lastIdx="2" clrIdx="3">
    <p:extLst>
      <p:ext uri="{19B8F6BF-5375-455C-9EA6-DF929625EA0E}">
        <p15:presenceInfo xmlns:p15="http://schemas.microsoft.com/office/powerpoint/2012/main" userId="Note" providerId="None"/>
      </p:ext>
    </p:extLst>
  </p:cmAuthor>
  <p:cmAuthor id="11" name="Ledis Castillo" initials="LC" lastIdx="4" clrIdx="10">
    <p:extLst>
      <p:ext uri="{19B8F6BF-5375-455C-9EA6-DF929625EA0E}">
        <p15:presenceInfo xmlns:p15="http://schemas.microsoft.com/office/powerpoint/2012/main" userId="Ledis Castillo"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12" name="Truc Vo" initials="TV" lastIdx="1" clrIdx="11">
    <p:extLst>
      <p:ext uri="{19B8F6BF-5375-455C-9EA6-DF929625EA0E}">
        <p15:presenceInfo xmlns:p15="http://schemas.microsoft.com/office/powerpoint/2012/main" userId="S::truc.vo@cambiumassessment.com::d402882a-4358-404c-b429-f99634ede9fe"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1F4771"/>
    <a:srgbClr val="2C9ED9"/>
    <a:srgbClr val="C6E7F7"/>
    <a:srgbClr val="26ABE1"/>
    <a:srgbClr val="319EFF"/>
    <a:srgbClr val="B9BBBE"/>
    <a:srgbClr val="A8CF91"/>
    <a:srgbClr val="00629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8957" autoAdjust="0"/>
  </p:normalViewPr>
  <p:slideViewPr>
    <p:cSldViewPr snapToGrid="0">
      <p:cViewPr varScale="1">
        <p:scale>
          <a:sx n="58" d="100"/>
          <a:sy n="58" d="100"/>
        </p:scale>
        <p:origin x="1800" y="58"/>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80" d="100"/>
          <a:sy n="80" d="100"/>
        </p:scale>
        <p:origin x="214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533400" y="2672781"/>
            <a:ext cx="8229600"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sz="1200" dirty="0">
                <a:latin typeface="+mn-lt"/>
              </a:rPr>
              <a:t>In this</a:t>
            </a:r>
            <a:r>
              <a:rPr lang="en-US" sz="1200" baseline="0" dirty="0">
                <a:latin typeface="+mn-lt"/>
              </a:rPr>
              <a:t> t</a:t>
            </a:r>
            <a:r>
              <a:rPr lang="en-US" sz="1200" dirty="0">
                <a:latin typeface="+mn-lt"/>
              </a:rPr>
              <a:t>raining module on the Test Delivery System,</a:t>
            </a:r>
            <a:r>
              <a:rPr lang="en-US" sz="1200" baseline="0" dirty="0">
                <a:latin typeface="+mn-lt"/>
              </a:rPr>
              <a:t> or TDS, we</a:t>
            </a:r>
            <a:r>
              <a:rPr lang="en-US" sz="1200" dirty="0">
                <a:latin typeface="+mn-lt"/>
              </a:rPr>
              <a:t> will cover the basics of online administration of the ELPA21 summative</a:t>
            </a:r>
            <a:r>
              <a:rPr lang="en-US" sz="1200" baseline="0" dirty="0">
                <a:latin typeface="+mn-lt"/>
              </a:rPr>
              <a:t> </a:t>
            </a:r>
            <a:r>
              <a:rPr lang="en-US" sz="1200" dirty="0">
                <a:latin typeface="+mn-lt"/>
              </a:rPr>
              <a:t>assessments. For information regarding the ELPA21 screener assessment, refer to the TDS Overview training module for the screener located on your state’s portal. </a:t>
            </a:r>
            <a:r>
              <a:rPr lang="en-US" sz="1200" dirty="0">
                <a:effectLst/>
                <a:latin typeface="+mn-lt"/>
              </a:rPr>
              <a:t>For information regarding the Alt ELPA assessment, refer to the TDS Overview training module for the Alt ELPA located on your state's portal.</a:t>
            </a:r>
            <a:endParaRPr lang="en-US" sz="1200" dirty="0">
              <a:latin typeface="+mn-lt"/>
            </a:endParaRPr>
          </a:p>
          <a:p>
            <a:endParaRPr lang="en-US" sz="1200" dirty="0">
              <a:latin typeface="+mn-lt"/>
            </a:endParaRPr>
          </a:p>
          <a:p>
            <a:r>
              <a:rPr lang="en-US" sz="1200" dirty="0">
                <a:latin typeface="+mn-lt"/>
              </a:rPr>
              <a:t>Please note that the example</a:t>
            </a:r>
            <a:r>
              <a:rPr lang="en-US" sz="1200" baseline="0" dirty="0">
                <a:latin typeface="+mn-lt"/>
              </a:rPr>
              <a:t> </a:t>
            </a:r>
            <a:r>
              <a:rPr lang="en-US" sz="1200" dirty="0">
                <a:latin typeface="+mn-lt"/>
              </a:rPr>
              <a:t>images shown in this training module may</a:t>
            </a:r>
            <a:r>
              <a:rPr lang="en-US" sz="1200" baseline="0" dirty="0">
                <a:latin typeface="+mn-lt"/>
              </a:rPr>
              <a:t> vary slightly from your state’s system. For example, additional options may appear in the system if other assessments are available in your state. Additionally, test names may vary from one state to another. Apart from these surface-level differences, the following processes and functions are accurate for all states administering ELPA21 summative assessments.</a:t>
            </a:r>
            <a:endParaRPr lang="en-US" sz="1200" dirty="0">
              <a:latin typeface="+mn-lt"/>
            </a:endParaRPr>
          </a:p>
          <a:p>
            <a:endParaRPr lang="en-US" sz="1200" dirty="0">
              <a:latin typeface="+mn-lt"/>
            </a:endParaRP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t>To log in to the online testing system using the secure browser, students must enter three pieces of identifying information: their first name, their SSID, and the current session ID. Only the session ID is </a:t>
            </a:r>
            <a:r>
              <a:rPr lang="en-US" dirty="0"/>
              <a:t>unique for each test administration and each proctor, so this is the only information that will change through this test window. TIDE allows teachers to print out student information on “Test Tickets” so students can log in to the online testing system without needing to memorize their SSID number.</a:t>
            </a:r>
            <a:endParaRPr lang="en-US" altLang="en-US" dirty="0"/>
          </a:p>
          <a:p>
            <a:endParaRPr lang="en-US" altLang="en-US" dirty="0"/>
          </a:p>
          <a:p>
            <a:r>
              <a:rPr lang="en-US" altLang="en-US" dirty="0"/>
              <a:t>When entries are complete, students will click the Sign In button to log in to the test. The Test Administrator may assist students with logging in, if necessary. </a:t>
            </a:r>
          </a:p>
          <a:p>
            <a:endParaRPr lang="en-US" altLang="en-US" dirty="0"/>
          </a:p>
          <a:p>
            <a:r>
              <a:rPr lang="en-US" altLang="en-US" dirty="0"/>
              <a:t>The session ID is generated when the Test Administrator creates the test session. It needs to be given to students by the Test Administrator when it is time for them to log in to the test. Session IDs should not be generated more than 20 minutes before students are ready to log in.  </a:t>
            </a:r>
          </a:p>
          <a:p>
            <a:endParaRPr lang="en-US" altLang="en-US" dirty="0"/>
          </a:p>
          <a:p>
            <a:r>
              <a:rPr lang="en-US" altLang="en-US" dirty="0"/>
              <a:t>Students log in to the practice test following exactly the same procedures. More information is provided in the Test Administrator Manual (or TAM) which will be posted on the state portal when the practice tests open.</a:t>
            </a: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0756" indent="-296445">
              <a:defRPr>
                <a:solidFill>
                  <a:schemeClr val="tx1"/>
                </a:solidFill>
                <a:latin typeface="Calibri" pitchFamily="34" charset="0"/>
              </a:defRPr>
            </a:lvl2pPr>
            <a:lvl3pPr marL="1185780" indent="-237155">
              <a:defRPr>
                <a:solidFill>
                  <a:schemeClr val="tx1"/>
                </a:solidFill>
                <a:latin typeface="Calibri" pitchFamily="34" charset="0"/>
              </a:defRPr>
            </a:lvl3pPr>
            <a:lvl4pPr marL="1660090" indent="-237155">
              <a:defRPr>
                <a:solidFill>
                  <a:schemeClr val="tx1"/>
                </a:solidFill>
                <a:latin typeface="Calibri" pitchFamily="34" charset="0"/>
              </a:defRPr>
            </a:lvl4pPr>
            <a:lvl5pPr marL="2134401" indent="-237155">
              <a:defRPr>
                <a:solidFill>
                  <a:schemeClr val="tx1"/>
                </a:solidFill>
                <a:latin typeface="Calibri" pitchFamily="34" charset="0"/>
              </a:defRPr>
            </a:lvl5pPr>
            <a:lvl6pPr marL="2608714" indent="-237155" fontAlgn="base">
              <a:spcBef>
                <a:spcPct val="0"/>
              </a:spcBef>
              <a:spcAft>
                <a:spcPct val="0"/>
              </a:spcAft>
              <a:defRPr>
                <a:solidFill>
                  <a:schemeClr val="tx1"/>
                </a:solidFill>
                <a:latin typeface="Calibri" pitchFamily="34" charset="0"/>
              </a:defRPr>
            </a:lvl6pPr>
            <a:lvl7pPr marL="3083025" indent="-237155" fontAlgn="base">
              <a:spcBef>
                <a:spcPct val="0"/>
              </a:spcBef>
              <a:spcAft>
                <a:spcPct val="0"/>
              </a:spcAft>
              <a:defRPr>
                <a:solidFill>
                  <a:schemeClr val="tx1"/>
                </a:solidFill>
                <a:latin typeface="Calibri" pitchFamily="34" charset="0"/>
              </a:defRPr>
            </a:lvl7pPr>
            <a:lvl8pPr marL="3557337" indent="-237155" fontAlgn="base">
              <a:spcBef>
                <a:spcPct val="0"/>
              </a:spcBef>
              <a:spcAft>
                <a:spcPct val="0"/>
              </a:spcAft>
              <a:defRPr>
                <a:solidFill>
                  <a:schemeClr val="tx1"/>
                </a:solidFill>
                <a:latin typeface="Calibri" pitchFamily="34" charset="0"/>
              </a:defRPr>
            </a:lvl8pPr>
            <a:lvl9pPr marL="4031648" indent="-237155" fontAlgn="base">
              <a:spcBef>
                <a:spcPct val="0"/>
              </a:spcBef>
              <a:spcAft>
                <a:spcPct val="0"/>
              </a:spcAft>
              <a:defRPr>
                <a:solidFill>
                  <a:schemeClr val="tx1"/>
                </a:solidFill>
                <a:latin typeface="Calibri" pitchFamily="34" charset="0"/>
              </a:defRPr>
            </a:lvl9pPr>
          </a:lstStyle>
          <a:p>
            <a:fld id="{282CAD7D-2DB5-4BFE-ACF1-7E4C359B0ADE}" type="slidenum">
              <a:rPr lang="en-US" altLang="en-US" smtClean="0"/>
              <a:pPr/>
              <a:t>10</a:t>
            </a:fld>
            <a:endParaRPr lang="en-US" altLang="en-US" dirty="0"/>
          </a:p>
        </p:txBody>
      </p:sp>
      <p:sp>
        <p:nvSpPr>
          <p:cNvPr id="5" name="Slide Image Placeholder 4">
            <a:extLst>
              <a:ext uri="{FF2B5EF4-FFF2-40B4-BE49-F238E27FC236}">
                <a16:creationId xmlns:a16="http://schemas.microsoft.com/office/drawing/2014/main" id="{A542AF91-010E-11C6-401A-C7032FC21C32}"/>
              </a:ext>
            </a:extLst>
          </p:cNvPr>
          <p:cNvSpPr>
            <a:spLocks noGrp="1" noRot="1" noChangeAspect="1"/>
          </p:cNvSpPr>
          <p:nvPr>
            <p:ph type="sldImg"/>
          </p:nvPr>
        </p:nvSpPr>
        <p:spPr/>
      </p:sp>
    </p:spTree>
    <p:extLst>
      <p:ext uri="{BB962C8B-B14F-4D97-AF65-F5344CB8AC3E}">
        <p14:creationId xmlns:p14="http://schemas.microsoft.com/office/powerpoint/2010/main" val="266058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dirty="0"/>
              <a:t>If a student is having difficulty logging in, an error message and code will display on the login screen. The most common errors occur when the student’s first name and SSID do not match what is in the system and when SSIDs are entered incorrectly.  If the student receives an error message indicating that they have entered incorrect information in the first name or SSID fields, the TA should use the Student Lookup Tool in the TA Interface to verify the student’s information.   </a:t>
            </a:r>
          </a:p>
          <a:p>
            <a:endParaRPr lang="en-US" altLang="en-US" dirty="0"/>
          </a:p>
          <a:p>
            <a:r>
              <a:rPr lang="en-US" altLang="en-US" dirty="0"/>
              <a:t>Another common error occurs when the student enters an incorrect session ID. If a student receives the message “The session is not available for testing,” verify that the session ID was entered correctly, with no extra spaces or characters. The session ID can be found in the TA Interface. If a student receives the error message “Session has expired,” ensure that the student has entered the correct session ID for the current session. If the student has entered the session ID correctly, use the TA Interface to verify that your session is still open.  </a:t>
            </a:r>
          </a:p>
          <a:p>
            <a:endParaRPr lang="en-US" altLang="en-US" dirty="0"/>
          </a:p>
          <a:p>
            <a:r>
              <a:rPr lang="en-US" altLang="en-US" dirty="0"/>
              <a:t>Finally, if administering a practice test, make sure that the TA and the student each use the appropriate practice and training test site. If administering an operational test, ensure that the TA is using the Test Administration site, and the student is using the Secure Browser. </a:t>
            </a: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0794" indent="-296459">
              <a:defRPr>
                <a:solidFill>
                  <a:schemeClr val="tx1"/>
                </a:solidFill>
                <a:latin typeface="Calibri" pitchFamily="34" charset="0"/>
              </a:defRPr>
            </a:lvl2pPr>
            <a:lvl3pPr marL="1185838" indent="-237168">
              <a:defRPr>
                <a:solidFill>
                  <a:schemeClr val="tx1"/>
                </a:solidFill>
                <a:latin typeface="Calibri" pitchFamily="34" charset="0"/>
              </a:defRPr>
            </a:lvl3pPr>
            <a:lvl4pPr marL="1660172" indent="-237168">
              <a:defRPr>
                <a:solidFill>
                  <a:schemeClr val="tx1"/>
                </a:solidFill>
                <a:latin typeface="Calibri" pitchFamily="34" charset="0"/>
              </a:defRPr>
            </a:lvl4pPr>
            <a:lvl5pPr marL="2134508" indent="-237168">
              <a:defRPr>
                <a:solidFill>
                  <a:schemeClr val="tx1"/>
                </a:solidFill>
                <a:latin typeface="Calibri" pitchFamily="34" charset="0"/>
              </a:defRPr>
            </a:lvl5pPr>
            <a:lvl6pPr marL="2608844" indent="-237168" fontAlgn="base">
              <a:spcBef>
                <a:spcPct val="0"/>
              </a:spcBef>
              <a:spcAft>
                <a:spcPct val="0"/>
              </a:spcAft>
              <a:defRPr>
                <a:solidFill>
                  <a:schemeClr val="tx1"/>
                </a:solidFill>
                <a:latin typeface="Calibri" pitchFamily="34" charset="0"/>
              </a:defRPr>
            </a:lvl6pPr>
            <a:lvl7pPr marL="3083179" indent="-237168" fontAlgn="base">
              <a:spcBef>
                <a:spcPct val="0"/>
              </a:spcBef>
              <a:spcAft>
                <a:spcPct val="0"/>
              </a:spcAft>
              <a:defRPr>
                <a:solidFill>
                  <a:schemeClr val="tx1"/>
                </a:solidFill>
                <a:latin typeface="Calibri" pitchFamily="34" charset="0"/>
              </a:defRPr>
            </a:lvl7pPr>
            <a:lvl8pPr marL="3557513" indent="-237168" fontAlgn="base">
              <a:spcBef>
                <a:spcPct val="0"/>
              </a:spcBef>
              <a:spcAft>
                <a:spcPct val="0"/>
              </a:spcAft>
              <a:defRPr>
                <a:solidFill>
                  <a:schemeClr val="tx1"/>
                </a:solidFill>
                <a:latin typeface="Calibri" pitchFamily="34" charset="0"/>
              </a:defRPr>
            </a:lvl8pPr>
            <a:lvl9pPr marL="4031849" indent="-237168" fontAlgn="base">
              <a:spcBef>
                <a:spcPct val="0"/>
              </a:spcBef>
              <a:spcAft>
                <a:spcPct val="0"/>
              </a:spcAft>
              <a:defRPr>
                <a:solidFill>
                  <a:schemeClr val="tx1"/>
                </a:solidFill>
                <a:latin typeface="Calibri" pitchFamily="34" charset="0"/>
              </a:defRPr>
            </a:lvl9pPr>
          </a:lstStyle>
          <a:p>
            <a:fld id="{97C7CEA2-000B-4835-A215-D8FE036CBF18}" type="slidenum">
              <a:rPr lang="en-US" altLang="en-US" smtClean="0"/>
              <a:pPr/>
              <a:t>11</a:t>
            </a:fld>
            <a:endParaRPr lang="en-US" altLang="en-US" dirty="0"/>
          </a:p>
        </p:txBody>
      </p:sp>
      <p:sp>
        <p:nvSpPr>
          <p:cNvPr id="5" name="Slide Image Placeholder 4">
            <a:extLst>
              <a:ext uri="{FF2B5EF4-FFF2-40B4-BE49-F238E27FC236}">
                <a16:creationId xmlns:a16="http://schemas.microsoft.com/office/drawing/2014/main" id="{AEFA1C93-E6C9-A02B-BA2F-953937A29102}"/>
              </a:ext>
            </a:extLst>
          </p:cNvPr>
          <p:cNvSpPr>
            <a:spLocks noGrp="1" noRot="1" noChangeAspect="1"/>
          </p:cNvSpPr>
          <p:nvPr>
            <p:ph type="sldImg"/>
          </p:nvPr>
        </p:nvSpPr>
        <p:spPr/>
      </p:sp>
    </p:spTree>
    <p:extLst>
      <p:ext uri="{BB962C8B-B14F-4D97-AF65-F5344CB8AC3E}">
        <p14:creationId xmlns:p14="http://schemas.microsoft.com/office/powerpoint/2010/main" val="369196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altLang="en-US" dirty="0"/>
              <a:t>After logging in, students need to complete a few more steps before they begin testing. Students will be asked to view and verify their personal information. If their information is correct, students should click Yes to proceed. If their information is incorrect, they should click No to return to the login page. Test Administrators must then contact their Building or District Test Coordinator to have the student’s information updated in TIDE before the student attempts to log in again.</a:t>
            </a: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0756" indent="-296445">
              <a:defRPr>
                <a:solidFill>
                  <a:schemeClr val="tx1"/>
                </a:solidFill>
                <a:latin typeface="Calibri" pitchFamily="34" charset="0"/>
              </a:defRPr>
            </a:lvl2pPr>
            <a:lvl3pPr marL="1185780" indent="-237155">
              <a:defRPr>
                <a:solidFill>
                  <a:schemeClr val="tx1"/>
                </a:solidFill>
                <a:latin typeface="Calibri" pitchFamily="34" charset="0"/>
              </a:defRPr>
            </a:lvl3pPr>
            <a:lvl4pPr marL="1660090" indent="-237155">
              <a:defRPr>
                <a:solidFill>
                  <a:schemeClr val="tx1"/>
                </a:solidFill>
                <a:latin typeface="Calibri" pitchFamily="34" charset="0"/>
              </a:defRPr>
            </a:lvl4pPr>
            <a:lvl5pPr marL="2134401" indent="-237155">
              <a:defRPr>
                <a:solidFill>
                  <a:schemeClr val="tx1"/>
                </a:solidFill>
                <a:latin typeface="Calibri" pitchFamily="34" charset="0"/>
              </a:defRPr>
            </a:lvl5pPr>
            <a:lvl6pPr marL="2608714" indent="-237155" fontAlgn="base">
              <a:spcBef>
                <a:spcPct val="0"/>
              </a:spcBef>
              <a:spcAft>
                <a:spcPct val="0"/>
              </a:spcAft>
              <a:defRPr>
                <a:solidFill>
                  <a:schemeClr val="tx1"/>
                </a:solidFill>
                <a:latin typeface="Calibri" pitchFamily="34" charset="0"/>
              </a:defRPr>
            </a:lvl6pPr>
            <a:lvl7pPr marL="3083025" indent="-237155" fontAlgn="base">
              <a:spcBef>
                <a:spcPct val="0"/>
              </a:spcBef>
              <a:spcAft>
                <a:spcPct val="0"/>
              </a:spcAft>
              <a:defRPr>
                <a:solidFill>
                  <a:schemeClr val="tx1"/>
                </a:solidFill>
                <a:latin typeface="Calibri" pitchFamily="34" charset="0"/>
              </a:defRPr>
            </a:lvl7pPr>
            <a:lvl8pPr marL="3557337" indent="-237155" fontAlgn="base">
              <a:spcBef>
                <a:spcPct val="0"/>
              </a:spcBef>
              <a:spcAft>
                <a:spcPct val="0"/>
              </a:spcAft>
              <a:defRPr>
                <a:solidFill>
                  <a:schemeClr val="tx1"/>
                </a:solidFill>
                <a:latin typeface="Calibri" pitchFamily="34" charset="0"/>
              </a:defRPr>
            </a:lvl8pPr>
            <a:lvl9pPr marL="4031648" indent="-237155" fontAlgn="base">
              <a:spcBef>
                <a:spcPct val="0"/>
              </a:spcBef>
              <a:spcAft>
                <a:spcPct val="0"/>
              </a:spcAft>
              <a:defRPr>
                <a:solidFill>
                  <a:schemeClr val="tx1"/>
                </a:solidFill>
                <a:latin typeface="Calibri" pitchFamily="34" charset="0"/>
              </a:defRPr>
            </a:lvl9pPr>
          </a:lstStyle>
          <a:p>
            <a:fld id="{735D206A-CF6D-485E-A581-AE8907CAFA09}" type="slidenum">
              <a:rPr lang="en-US" altLang="en-US" smtClean="0"/>
              <a:pPr/>
              <a:t>12</a:t>
            </a:fld>
            <a:endParaRPr lang="en-US" altLang="en-US" dirty="0"/>
          </a:p>
        </p:txBody>
      </p:sp>
      <p:sp>
        <p:nvSpPr>
          <p:cNvPr id="5" name="Slide Image Placeholder 4">
            <a:extLst>
              <a:ext uri="{FF2B5EF4-FFF2-40B4-BE49-F238E27FC236}">
                <a16:creationId xmlns:a16="http://schemas.microsoft.com/office/drawing/2014/main" id="{331EC707-13C7-788D-CBBF-8E6A97B5DC49}"/>
              </a:ext>
            </a:extLst>
          </p:cNvPr>
          <p:cNvSpPr>
            <a:spLocks noGrp="1" noRot="1" noChangeAspect="1"/>
          </p:cNvSpPr>
          <p:nvPr>
            <p:ph type="sldImg"/>
          </p:nvPr>
        </p:nvSpPr>
        <p:spPr/>
      </p:sp>
    </p:spTree>
    <p:extLst>
      <p:ext uri="{BB962C8B-B14F-4D97-AF65-F5344CB8AC3E}">
        <p14:creationId xmlns:p14="http://schemas.microsoft.com/office/powerpoint/2010/main" val="13942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Notes Placeholder 2"/>
          <p:cNvSpPr>
            <a:spLocks noGrp="1"/>
          </p:cNvSpPr>
          <p:nvPr>
            <p:ph type="body" idx="1"/>
          </p:nvPr>
        </p:nvSpPr>
        <p:spPr/>
        <p:txBody>
          <a:bodyPr/>
          <a:lstStyle/>
          <a:p>
            <a:r>
              <a:rPr lang="en-US" altLang="en-US" dirty="0"/>
              <a:t>On the “Your Tests” screen, students will see a list of their assigned tests for this test session. ELPA21 has separate tests for reading, writing, listening and speaking. TAs should only include the tests that they want the students to take in the test session. </a:t>
            </a:r>
          </a:p>
          <a:p>
            <a:endParaRPr lang="en-US" altLang="en-US" dirty="0"/>
          </a:p>
          <a:p>
            <a:r>
              <a:rPr lang="en-US" altLang="en-US" dirty="0"/>
              <a:t>If the test displayed is incorrect, or the expected test is not listed, students should click the Back to Login button to return to the login page and consult the Test Administrator to resolve the issue. If a test has already been completed, the test selection button will be grayed out. If there are no errors, students should select the correct test and wait for the Test Administrator approval to proceed.</a:t>
            </a:r>
          </a:p>
          <a:p>
            <a:endParaRPr lang="en-US" altLang="en-US" dirty="0"/>
          </a:p>
          <a:p>
            <a:r>
              <a:rPr lang="en-US" altLang="en-US" dirty="0"/>
              <a:t>Once students select a test to take, they must wait to be approved by their TA.</a:t>
            </a:r>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0756" indent="-296445">
              <a:defRPr>
                <a:solidFill>
                  <a:schemeClr val="tx1"/>
                </a:solidFill>
                <a:latin typeface="Calibri" pitchFamily="34" charset="0"/>
              </a:defRPr>
            </a:lvl2pPr>
            <a:lvl3pPr marL="1185780" indent="-237155">
              <a:defRPr>
                <a:solidFill>
                  <a:schemeClr val="tx1"/>
                </a:solidFill>
                <a:latin typeface="Calibri" pitchFamily="34" charset="0"/>
              </a:defRPr>
            </a:lvl3pPr>
            <a:lvl4pPr marL="1660090" indent="-237155">
              <a:defRPr>
                <a:solidFill>
                  <a:schemeClr val="tx1"/>
                </a:solidFill>
                <a:latin typeface="Calibri" pitchFamily="34" charset="0"/>
              </a:defRPr>
            </a:lvl4pPr>
            <a:lvl5pPr marL="2134401" indent="-237155">
              <a:defRPr>
                <a:solidFill>
                  <a:schemeClr val="tx1"/>
                </a:solidFill>
                <a:latin typeface="Calibri" pitchFamily="34" charset="0"/>
              </a:defRPr>
            </a:lvl5pPr>
            <a:lvl6pPr marL="2608714" indent="-237155" fontAlgn="base">
              <a:spcBef>
                <a:spcPct val="0"/>
              </a:spcBef>
              <a:spcAft>
                <a:spcPct val="0"/>
              </a:spcAft>
              <a:defRPr>
                <a:solidFill>
                  <a:schemeClr val="tx1"/>
                </a:solidFill>
                <a:latin typeface="Calibri" pitchFamily="34" charset="0"/>
              </a:defRPr>
            </a:lvl6pPr>
            <a:lvl7pPr marL="3083025" indent="-237155" fontAlgn="base">
              <a:spcBef>
                <a:spcPct val="0"/>
              </a:spcBef>
              <a:spcAft>
                <a:spcPct val="0"/>
              </a:spcAft>
              <a:defRPr>
                <a:solidFill>
                  <a:schemeClr val="tx1"/>
                </a:solidFill>
                <a:latin typeface="Calibri" pitchFamily="34" charset="0"/>
              </a:defRPr>
            </a:lvl7pPr>
            <a:lvl8pPr marL="3557337" indent="-237155" fontAlgn="base">
              <a:spcBef>
                <a:spcPct val="0"/>
              </a:spcBef>
              <a:spcAft>
                <a:spcPct val="0"/>
              </a:spcAft>
              <a:defRPr>
                <a:solidFill>
                  <a:schemeClr val="tx1"/>
                </a:solidFill>
                <a:latin typeface="Calibri" pitchFamily="34" charset="0"/>
              </a:defRPr>
            </a:lvl8pPr>
            <a:lvl9pPr marL="4031648" indent="-237155" fontAlgn="base">
              <a:spcBef>
                <a:spcPct val="0"/>
              </a:spcBef>
              <a:spcAft>
                <a:spcPct val="0"/>
              </a:spcAft>
              <a:defRPr>
                <a:solidFill>
                  <a:schemeClr val="tx1"/>
                </a:solidFill>
                <a:latin typeface="Calibri" pitchFamily="34" charset="0"/>
              </a:defRPr>
            </a:lvl9pPr>
          </a:lstStyle>
          <a:p>
            <a:fld id="{16C47F6E-8F35-4E3A-937D-B98B235BC170}" type="slidenum">
              <a:rPr lang="en-US" altLang="en-US" smtClean="0"/>
              <a:pPr/>
              <a:t>13</a:t>
            </a:fld>
            <a:endParaRPr lang="en-US" altLang="en-US" dirty="0"/>
          </a:p>
        </p:txBody>
      </p:sp>
      <p:sp>
        <p:nvSpPr>
          <p:cNvPr id="5" name="Slide Image Placeholder 4">
            <a:extLst>
              <a:ext uri="{FF2B5EF4-FFF2-40B4-BE49-F238E27FC236}">
                <a16:creationId xmlns:a16="http://schemas.microsoft.com/office/drawing/2014/main" id="{C37F28CF-D366-5EB0-3C93-D4088D026BD6}"/>
              </a:ext>
            </a:extLst>
          </p:cNvPr>
          <p:cNvSpPr>
            <a:spLocks noGrp="1" noRot="1" noChangeAspect="1"/>
          </p:cNvSpPr>
          <p:nvPr>
            <p:ph type="sldImg"/>
          </p:nvPr>
        </p:nvSpPr>
        <p:spPr/>
      </p:sp>
    </p:spTree>
    <p:extLst>
      <p:ext uri="{BB962C8B-B14F-4D97-AF65-F5344CB8AC3E}">
        <p14:creationId xmlns:p14="http://schemas.microsoft.com/office/powerpoint/2010/main" val="2865613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ltLang="en-US" dirty="0"/>
              <a:t>Let’s return to the Test Administrator Interface, which shows all students in the session who are ready to start their test.</a:t>
            </a:r>
          </a:p>
          <a:p>
            <a:endParaRPr lang="en-US" altLang="en-US" dirty="0"/>
          </a:p>
          <a:p>
            <a:r>
              <a:rPr lang="en-US" altLang="en-US" dirty="0"/>
              <a:t>Once the Test Administrator starts the test session and students log in, they must approve students’ test settings before they can access their tests. It is very important to pay close attention to the test name prior to approving to be sure that students selected the appropriate test. You can do this by clicking the </a:t>
            </a:r>
            <a:r>
              <a:rPr lang="en-US" altLang="ja-JP" dirty="0"/>
              <a:t>Approvals button. A list of students will display, organized by test name. The Test Administrator should review the list to make sure that all students chose the correct content area and test. The Test Administrator should also ensure that all student settings are correct. This is done using the Eye button in the See Details column.</a:t>
            </a:r>
            <a:r>
              <a:rPr lang="en-US" altLang="en-US" dirty="0"/>
              <a:t> </a:t>
            </a:r>
            <a:r>
              <a:rPr lang="en-US" altLang="ja-JP" dirty="0"/>
              <a:t>See the TIDE User Guide for more information about test settings. </a:t>
            </a:r>
          </a:p>
          <a:p>
            <a:endParaRPr lang="en-US" altLang="en-US" dirty="0"/>
          </a:p>
          <a:p>
            <a:r>
              <a:rPr lang="en-US" altLang="en-US" dirty="0"/>
              <a:t>If no changes are needed, click the green check mark next to a student’s name to approve that student. Click </a:t>
            </a:r>
            <a:r>
              <a:rPr lang="en-US" altLang="ja-JP" dirty="0"/>
              <a:t>Approve All Students to admit all students to the session. If a student selected an incorrect test, you must deny that student entry to the test session by clicking the X button in the Action column. </a:t>
            </a:r>
          </a:p>
          <a:p>
            <a:endParaRPr lang="en-US" altLang="en-US" dirty="0"/>
          </a:p>
        </p:txBody>
      </p:sp>
      <p:sp>
        <p:nvSpPr>
          <p:cNvPr id="501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CA1961D4-03D7-43A0-A4D7-2E2109B20A3D}" type="slidenum">
              <a:rPr lang="en-US" altLang="en-US" smtClean="0"/>
              <a:pPr/>
              <a:t>14</a:t>
            </a:fld>
            <a:endParaRPr lang="en-US" altLang="en-US" dirty="0"/>
          </a:p>
        </p:txBody>
      </p:sp>
      <p:sp>
        <p:nvSpPr>
          <p:cNvPr id="5" name="Slide Image Placeholder 4">
            <a:extLst>
              <a:ext uri="{FF2B5EF4-FFF2-40B4-BE49-F238E27FC236}">
                <a16:creationId xmlns:a16="http://schemas.microsoft.com/office/drawing/2014/main" id="{8D22AB32-0CCA-166E-449C-A2EEB607053A}"/>
              </a:ext>
            </a:extLst>
          </p:cNvPr>
          <p:cNvSpPr>
            <a:spLocks noGrp="1" noRot="1" noChangeAspect="1"/>
          </p:cNvSpPr>
          <p:nvPr>
            <p:ph type="sldImg"/>
          </p:nvPr>
        </p:nvSpPr>
        <p:spPr/>
      </p:sp>
    </p:spTree>
    <p:extLst>
      <p:ext uri="{BB962C8B-B14F-4D97-AF65-F5344CB8AC3E}">
        <p14:creationId xmlns:p14="http://schemas.microsoft.com/office/powerpoint/2010/main" val="16185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ltLang="ja-JP" dirty="0"/>
              <a:t>When you click the Eye button, a popup window will appear that allows you to verify that the student has the correct test settings and make changes to them, if necessary. See the TIDE User Guide for more information about test settings.</a:t>
            </a:r>
          </a:p>
          <a:p>
            <a:endParaRPr lang="en-US" altLang="ja-JP" dirty="0"/>
          </a:p>
          <a:p>
            <a:r>
              <a:rPr lang="en-US" altLang="ja-JP" dirty="0"/>
              <a:t>Once you have confirmed that the student’s test settings are correct, click Set to save the changes and return to the main approvals window, or click Set &amp; Approve to save changes and approve the student’s entry into the test session.</a:t>
            </a:r>
          </a:p>
          <a:p>
            <a:endParaRPr lang="en-US" altLang="en-US" dirty="0"/>
          </a:p>
          <a:p>
            <a:r>
              <a:rPr lang="en-US" altLang="en-US" dirty="0"/>
              <a:t>If no changes are needed, click the green check mark next to a student’s name to approve that student. Click </a:t>
            </a:r>
            <a:r>
              <a:rPr lang="en-US" altLang="ja-JP" dirty="0"/>
              <a:t>Approve All Students to admit all students to the test session. If a student selected an incorrect test, you must deny that student entry to the test session by clicking the X button in the Action column. </a:t>
            </a:r>
          </a:p>
        </p:txBody>
      </p:sp>
      <p:sp>
        <p:nvSpPr>
          <p:cNvPr id="501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CA1961D4-03D7-43A0-A4D7-2E2109B20A3D}" type="slidenum">
              <a:rPr lang="en-US" altLang="en-US" smtClean="0"/>
              <a:pPr/>
              <a:t>15</a:t>
            </a:fld>
            <a:endParaRPr lang="en-US" altLang="en-US" dirty="0"/>
          </a:p>
        </p:txBody>
      </p:sp>
      <p:sp>
        <p:nvSpPr>
          <p:cNvPr id="5" name="Slide Image Placeholder 4">
            <a:extLst>
              <a:ext uri="{FF2B5EF4-FFF2-40B4-BE49-F238E27FC236}">
                <a16:creationId xmlns:a16="http://schemas.microsoft.com/office/drawing/2014/main" id="{D3EDCE23-C966-355A-08FD-B8C300373D6A}"/>
              </a:ext>
            </a:extLst>
          </p:cNvPr>
          <p:cNvSpPr>
            <a:spLocks noGrp="1" noRot="1" noChangeAspect="1"/>
          </p:cNvSpPr>
          <p:nvPr>
            <p:ph type="sldImg"/>
          </p:nvPr>
        </p:nvSpPr>
        <p:spPr/>
      </p:sp>
    </p:spTree>
    <p:extLst>
      <p:ext uri="{BB962C8B-B14F-4D97-AF65-F5344CB8AC3E}">
        <p14:creationId xmlns:p14="http://schemas.microsoft.com/office/powerpoint/2010/main" val="3588850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2"/>
          <p:cNvSpPr>
            <a:spLocks noGrp="1"/>
          </p:cNvSpPr>
          <p:nvPr>
            <p:ph type="body" idx="1"/>
          </p:nvPr>
        </p:nvSpPr>
        <p:spPr/>
        <p:txBody>
          <a:bodyPr/>
          <a:lstStyle/>
          <a:p>
            <a:r>
              <a:rPr lang="en-US" altLang="en-US" dirty="0"/>
              <a:t>Although you can approve all students at the same time, students must be individually denied entry into the test session. </a:t>
            </a:r>
          </a:p>
          <a:p>
            <a:r>
              <a:rPr lang="en-US" altLang="en-US" dirty="0"/>
              <a:t> </a:t>
            </a:r>
          </a:p>
          <a:p>
            <a:r>
              <a:rPr lang="en-US" altLang="en-US" dirty="0"/>
              <a:t>The Test Administrator should deny students entry into the session in these circumstances: </a:t>
            </a:r>
          </a:p>
          <a:p>
            <a:pPr marL="171450" indent="-171450">
              <a:buFont typeface="Arial" panose="020B0604020202020204" pitchFamily="34" charset="0"/>
              <a:buChar char="•"/>
            </a:pPr>
            <a:r>
              <a:rPr lang="en-US" altLang="en-US" dirty="0"/>
              <a:t>The student is not supposed to enter this session. </a:t>
            </a:r>
          </a:p>
          <a:p>
            <a:pPr marL="171450" indent="-171450">
              <a:buFont typeface="Arial" panose="020B0604020202020204" pitchFamily="34" charset="0"/>
              <a:buChar char="•"/>
            </a:pPr>
            <a:r>
              <a:rPr lang="en-US" altLang="en-US" dirty="0"/>
              <a:t>The student’</a:t>
            </a:r>
            <a:r>
              <a:rPr lang="en-US" altLang="ja-JP" dirty="0"/>
              <a:t>s demographic information is incorrect. </a:t>
            </a:r>
          </a:p>
          <a:p>
            <a:pPr marL="171450" indent="-171450">
              <a:buFont typeface="Arial" panose="020B0604020202020204" pitchFamily="34" charset="0"/>
              <a:buChar char="•"/>
            </a:pPr>
            <a:r>
              <a:rPr lang="en-US" altLang="en-US" dirty="0"/>
              <a:t>The student’</a:t>
            </a:r>
            <a:r>
              <a:rPr lang="en-US" altLang="ja-JP" dirty="0"/>
              <a:t>s required accommodations appear to be incorrect, and the TA needs to gather more information. </a:t>
            </a:r>
          </a:p>
          <a:p>
            <a:r>
              <a:rPr lang="en-US" altLang="en-US" dirty="0"/>
              <a:t> </a:t>
            </a:r>
          </a:p>
          <a:p>
            <a:r>
              <a:rPr lang="en-US" altLang="en-US" dirty="0"/>
              <a:t>Denying the student entry into the test session will not prevent other approved students from beginning their tests.</a:t>
            </a:r>
          </a:p>
          <a:p>
            <a:r>
              <a:rPr lang="en-US" altLang="en-US" dirty="0"/>
              <a:t> </a:t>
            </a:r>
          </a:p>
          <a:p>
            <a:r>
              <a:rPr lang="en-US" altLang="en-US" dirty="0"/>
              <a:t>If the student’</a:t>
            </a:r>
            <a:r>
              <a:rPr lang="en-US" altLang="ja-JP" dirty="0"/>
              <a:t>s test settings are incorrect, the settings can be updated in TIDE or in the TA interface before the student takes the test. </a:t>
            </a:r>
          </a:p>
          <a:p>
            <a:r>
              <a:rPr lang="en-US" altLang="en-US" dirty="0"/>
              <a:t> </a:t>
            </a:r>
          </a:p>
          <a:p>
            <a:r>
              <a:rPr lang="en-US" altLang="en-US" dirty="0"/>
              <a:t>Note that no settings can be changed while the student is actively testing. The student must pause the test and log out if necessary to change the student’s test settings. Once the student is no longer actively testing, the student’s test settings can be updated in TIDE.</a:t>
            </a:r>
          </a:p>
          <a:p>
            <a:endParaRPr lang="en-US" altLang="en-US" dirty="0"/>
          </a:p>
          <a:p>
            <a:endParaRPr lang="en-US" altLang="en-US" dirty="0"/>
          </a:p>
        </p:txBody>
      </p:sp>
      <p:sp>
        <p:nvSpPr>
          <p:cNvPr id="5120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DB21144C-6FFF-48CE-9E9A-C9165B1F148A}" type="slidenum">
              <a:rPr lang="en-US" altLang="en-US" smtClean="0"/>
              <a:pPr/>
              <a:t>16</a:t>
            </a:fld>
            <a:endParaRPr lang="en-US" altLang="en-US" dirty="0"/>
          </a:p>
        </p:txBody>
      </p:sp>
      <p:sp>
        <p:nvSpPr>
          <p:cNvPr id="5" name="Slide Image Placeholder 4">
            <a:extLst>
              <a:ext uri="{FF2B5EF4-FFF2-40B4-BE49-F238E27FC236}">
                <a16:creationId xmlns:a16="http://schemas.microsoft.com/office/drawing/2014/main" id="{04737776-B07D-A43B-986F-CE757524A327}"/>
              </a:ext>
            </a:extLst>
          </p:cNvPr>
          <p:cNvSpPr>
            <a:spLocks noGrp="1" noRot="1" noChangeAspect="1"/>
          </p:cNvSpPr>
          <p:nvPr>
            <p:ph type="sldImg"/>
          </p:nvPr>
        </p:nvSpPr>
        <p:spPr/>
      </p:sp>
    </p:spTree>
    <p:extLst>
      <p:ext uri="{BB962C8B-B14F-4D97-AF65-F5344CB8AC3E}">
        <p14:creationId xmlns:p14="http://schemas.microsoft.com/office/powerpoint/2010/main" val="4057994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Notes Placeholder 2"/>
          <p:cNvSpPr>
            <a:spLocks noGrp="1"/>
          </p:cNvSpPr>
          <p:nvPr>
            <p:ph type="body" idx="1"/>
          </p:nvPr>
        </p:nvSpPr>
        <p:spPr/>
        <p:txBody>
          <a:bodyPr/>
          <a:lstStyle/>
          <a:p>
            <a:r>
              <a:rPr lang="en-US" altLang="en-US" dirty="0"/>
              <a:t>Be sure that all students taking ELPA21 tests have headphones. After selecting a test requiring audio, students will see an “Audio/Video Checks” page. They will be prompted to click the sound icon and indicate whether the sound was audible by choosing either the I heard the sound or I did not hear the sound button. </a:t>
            </a:r>
          </a:p>
          <a:p>
            <a:endParaRPr lang="en-US" altLang="en-US" dirty="0"/>
          </a:p>
          <a:p>
            <a:r>
              <a:rPr lang="en-US" altLang="en-US" dirty="0"/>
              <a:t>If students click “I heard the sound”, they will proceed to the test. If they click “I did not hear the sound”, they will receive a message advising them to tell the Test Administrator that they are having an audio problem. From there, they can click Try Again to listen to the sample audio again or click the Logout icon at the top-right corner of the page to leave the test and work with the Test Administrator to adjust their audio settings.</a:t>
            </a:r>
          </a:p>
        </p:txBody>
      </p:sp>
      <p:sp>
        <p:nvSpPr>
          <p:cNvPr id="614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0794" indent="-296459">
              <a:defRPr>
                <a:solidFill>
                  <a:schemeClr val="tx1"/>
                </a:solidFill>
                <a:latin typeface="Calibri" pitchFamily="34" charset="0"/>
              </a:defRPr>
            </a:lvl2pPr>
            <a:lvl3pPr marL="1185838" indent="-237168">
              <a:defRPr>
                <a:solidFill>
                  <a:schemeClr val="tx1"/>
                </a:solidFill>
                <a:latin typeface="Calibri" pitchFamily="34" charset="0"/>
              </a:defRPr>
            </a:lvl3pPr>
            <a:lvl4pPr marL="1660172" indent="-237168">
              <a:defRPr>
                <a:solidFill>
                  <a:schemeClr val="tx1"/>
                </a:solidFill>
                <a:latin typeface="Calibri" pitchFamily="34" charset="0"/>
              </a:defRPr>
            </a:lvl4pPr>
            <a:lvl5pPr marL="2134508" indent="-237168">
              <a:defRPr>
                <a:solidFill>
                  <a:schemeClr val="tx1"/>
                </a:solidFill>
                <a:latin typeface="Calibri" pitchFamily="34" charset="0"/>
              </a:defRPr>
            </a:lvl5pPr>
            <a:lvl6pPr marL="2608844" indent="-237168" fontAlgn="base">
              <a:spcBef>
                <a:spcPct val="0"/>
              </a:spcBef>
              <a:spcAft>
                <a:spcPct val="0"/>
              </a:spcAft>
              <a:defRPr>
                <a:solidFill>
                  <a:schemeClr val="tx1"/>
                </a:solidFill>
                <a:latin typeface="Calibri" pitchFamily="34" charset="0"/>
              </a:defRPr>
            </a:lvl6pPr>
            <a:lvl7pPr marL="3083179" indent="-237168" fontAlgn="base">
              <a:spcBef>
                <a:spcPct val="0"/>
              </a:spcBef>
              <a:spcAft>
                <a:spcPct val="0"/>
              </a:spcAft>
              <a:defRPr>
                <a:solidFill>
                  <a:schemeClr val="tx1"/>
                </a:solidFill>
                <a:latin typeface="Calibri" pitchFamily="34" charset="0"/>
              </a:defRPr>
            </a:lvl7pPr>
            <a:lvl8pPr marL="3557513" indent="-237168" fontAlgn="base">
              <a:spcBef>
                <a:spcPct val="0"/>
              </a:spcBef>
              <a:spcAft>
                <a:spcPct val="0"/>
              </a:spcAft>
              <a:defRPr>
                <a:solidFill>
                  <a:schemeClr val="tx1"/>
                </a:solidFill>
                <a:latin typeface="Calibri" pitchFamily="34" charset="0"/>
              </a:defRPr>
            </a:lvl8pPr>
            <a:lvl9pPr marL="4031849" indent="-237168" fontAlgn="base">
              <a:spcBef>
                <a:spcPct val="0"/>
              </a:spcBef>
              <a:spcAft>
                <a:spcPct val="0"/>
              </a:spcAft>
              <a:defRPr>
                <a:solidFill>
                  <a:schemeClr val="tx1"/>
                </a:solidFill>
                <a:latin typeface="Calibri" pitchFamily="34" charset="0"/>
              </a:defRPr>
            </a:lvl9pPr>
          </a:lstStyle>
          <a:p>
            <a:fld id="{A8AFB6D8-13DC-4668-9934-08A11A41FD4F}" type="slidenum">
              <a:rPr lang="en-US" altLang="en-US" smtClean="0"/>
              <a:pPr/>
              <a:t>17</a:t>
            </a:fld>
            <a:endParaRPr lang="en-US" altLang="en-US" dirty="0"/>
          </a:p>
        </p:txBody>
      </p:sp>
      <p:sp>
        <p:nvSpPr>
          <p:cNvPr id="5" name="Slide Image Placeholder 4">
            <a:extLst>
              <a:ext uri="{FF2B5EF4-FFF2-40B4-BE49-F238E27FC236}">
                <a16:creationId xmlns:a16="http://schemas.microsoft.com/office/drawing/2014/main" id="{48E2E10C-1F1B-CE50-64FB-04225EBFF75F}"/>
              </a:ext>
            </a:extLst>
          </p:cNvPr>
          <p:cNvSpPr>
            <a:spLocks noGrp="1" noRot="1" noChangeAspect="1"/>
          </p:cNvSpPr>
          <p:nvPr>
            <p:ph type="sldImg"/>
          </p:nvPr>
        </p:nvSpPr>
        <p:spPr/>
      </p:sp>
    </p:spTree>
    <p:extLst>
      <p:ext uri="{BB962C8B-B14F-4D97-AF65-F5344CB8AC3E}">
        <p14:creationId xmlns:p14="http://schemas.microsoft.com/office/powerpoint/2010/main" val="826103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Be sure that all students taking ELPA21 Speaking tests have headphones and microphones. Preferably, students will be equipped with headsets that have built-in microphones. </a:t>
            </a:r>
          </a:p>
          <a:p>
            <a:endParaRPr lang="en-US" altLang="en-US" dirty="0"/>
          </a:p>
          <a:p>
            <a:r>
              <a:rPr lang="en-US" altLang="en-US" dirty="0"/>
              <a:t>After verifying the test audio is functioning, students taking ELPA21 Speaking tests will need to verify their microphones are functioning as well. First, they should click the microphone icon on this screen.</a:t>
            </a:r>
            <a:endParaRPr lang="en-US" dirty="0"/>
          </a:p>
          <a:p>
            <a:endParaRPr lang="en-US" altLang="en-US" dirty="0"/>
          </a:p>
          <a:p>
            <a:r>
              <a:rPr lang="en-US" dirty="0"/>
              <a:t>After clicking the microphone icon, the icon below the microphone will display a stop button. Students should say their names into their microphones, and then click the stop button.</a:t>
            </a:r>
          </a:p>
          <a:p>
            <a:endParaRPr lang="en-US" dirty="0"/>
          </a:p>
          <a:p>
            <a:r>
              <a:rPr lang="en-US" dirty="0"/>
              <a:t>When students click the stop button, the icon will be replaced with a green play button. Students should click the play button to hear their recording. </a:t>
            </a:r>
          </a:p>
          <a:p>
            <a:endParaRPr lang="en-US" dirty="0"/>
          </a:p>
          <a:p>
            <a:r>
              <a:rPr lang="en-US" dirty="0"/>
              <a:t>If students clearly hear their names, they should click the I heard my recording button to proceed to the test. </a:t>
            </a:r>
          </a:p>
          <a:p>
            <a:r>
              <a:rPr lang="en-US" altLang="en-US" dirty="0"/>
              <a:t>If the audio is not clear, students should click the I did not hear my recording button and receive a message advising them to tell the TA about the microphone problem. From there, they can click Try Again to record an audio sample again, click Select New Recording Device to try recording using a different attached audio device, or click Logout to leave the test and work with the Test Administrator to adjust their microphone settings. </a:t>
            </a:r>
          </a:p>
          <a:p>
            <a:endParaRPr lang="en-US" altLang="en-US" dirty="0"/>
          </a:p>
          <a:p>
            <a:r>
              <a:rPr lang="en-US" altLang="en-US" dirty="0"/>
              <a:t>TAs are permitted to assist students with test navigation, including these record and playback buttons, throughout the test, but ensuring that students get to practice ahead of time usually means they can navigate the test on their own.</a:t>
            </a:r>
          </a:p>
        </p:txBody>
      </p:sp>
      <p:sp>
        <p:nvSpPr>
          <p:cNvPr id="4" name="Slide Number Placeholder 3"/>
          <p:cNvSpPr>
            <a:spLocks noGrp="1"/>
          </p:cNvSpPr>
          <p:nvPr>
            <p:ph type="sldNum" sz="quarter" idx="10"/>
          </p:nvPr>
        </p:nvSpPr>
        <p:spPr/>
        <p:txBody>
          <a:bodyPr/>
          <a:lstStyle/>
          <a:p>
            <a:fld id="{73E18F1F-5A84-4C55-B1EA-7EBC853F01F5}" type="slidenum">
              <a:rPr lang="en-US" smtClean="0"/>
              <a:pPr/>
              <a:t>18</a:t>
            </a:fld>
            <a:endParaRPr lang="en-US" dirty="0"/>
          </a:p>
        </p:txBody>
      </p:sp>
      <p:sp>
        <p:nvSpPr>
          <p:cNvPr id="6" name="Slide Image Placeholder 5">
            <a:extLst>
              <a:ext uri="{FF2B5EF4-FFF2-40B4-BE49-F238E27FC236}">
                <a16:creationId xmlns:a16="http://schemas.microsoft.com/office/drawing/2014/main" id="{821534CB-6EB7-2355-CA00-63E251649AB1}"/>
              </a:ext>
            </a:extLst>
          </p:cNvPr>
          <p:cNvSpPr>
            <a:spLocks noGrp="1" noRot="1" noChangeAspect="1"/>
          </p:cNvSpPr>
          <p:nvPr>
            <p:ph type="sldImg"/>
          </p:nvPr>
        </p:nvSpPr>
        <p:spPr/>
      </p:sp>
    </p:spTree>
    <p:extLst>
      <p:ext uri="{BB962C8B-B14F-4D97-AF65-F5344CB8AC3E}">
        <p14:creationId xmlns:p14="http://schemas.microsoft.com/office/powerpoint/2010/main" val="35078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confirming that their microphones are working, students will see the Test Instructions and Help screen.</a:t>
            </a:r>
          </a:p>
          <a:p>
            <a:r>
              <a:rPr lang="en-US" dirty="0"/>
              <a:t> </a:t>
            </a:r>
          </a:p>
          <a:p>
            <a:r>
              <a:rPr lang="en-US" dirty="0"/>
              <a:t>When students click View Test Settings they will be presented with the Review Test Settings screen where they can review their test settings.</a:t>
            </a:r>
          </a:p>
          <a:p>
            <a:r>
              <a:rPr lang="en-US" dirty="0"/>
              <a:t> </a:t>
            </a:r>
          </a:p>
          <a:p>
            <a:r>
              <a:rPr lang="en-US" dirty="0"/>
              <a:t>When students click Begin Test Now, they will be presented with the first question of the test. </a:t>
            </a:r>
          </a:p>
          <a:p>
            <a:endParaRPr lang="en-US"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19</a:t>
            </a:fld>
            <a:endParaRPr lang="en-US" dirty="0"/>
          </a:p>
        </p:txBody>
      </p:sp>
      <p:sp>
        <p:nvSpPr>
          <p:cNvPr id="6" name="Slide Image Placeholder 5">
            <a:extLst>
              <a:ext uri="{FF2B5EF4-FFF2-40B4-BE49-F238E27FC236}">
                <a16:creationId xmlns:a16="http://schemas.microsoft.com/office/drawing/2014/main" id="{80734B38-BCC1-69FE-0422-09E15335F725}"/>
              </a:ext>
            </a:extLst>
          </p:cNvPr>
          <p:cNvSpPr>
            <a:spLocks noGrp="1" noRot="1" noChangeAspect="1"/>
          </p:cNvSpPr>
          <p:nvPr>
            <p:ph type="sldImg"/>
          </p:nvPr>
        </p:nvSpPr>
        <p:spPr/>
      </p:sp>
    </p:spTree>
    <p:extLst>
      <p:ext uri="{BB962C8B-B14F-4D97-AF65-F5344CB8AC3E}">
        <p14:creationId xmlns:p14="http://schemas.microsoft.com/office/powerpoint/2010/main" val="1051677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r>
              <a:rPr lang="en-US" altLang="en-US" dirty="0"/>
              <a:t>The Test Delivery System (TDS) includes the Student Interface used by students to navigate through the test, and the Test Administrator (TA) Interface used by TAs to manage test sessions and monitor student testing progress.</a:t>
            </a:r>
          </a:p>
          <a:p>
            <a:endParaRPr lang="en-US" altLang="en-US" dirty="0"/>
          </a:p>
          <a:p>
            <a:r>
              <a:rPr lang="en-US" dirty="0"/>
              <a:t>After viewing this presentation, you should be able to:</a:t>
            </a:r>
          </a:p>
          <a:p>
            <a:pPr marL="171450" indent="-171450">
              <a:buFont typeface="Arial" panose="020B0604020202020204" pitchFamily="34" charset="0"/>
              <a:buChar char="•"/>
            </a:pPr>
            <a:r>
              <a:rPr lang="en-US" altLang="en-US" dirty="0"/>
              <a:t>Use the Test Administrator Interface to start and run a test session;</a:t>
            </a:r>
          </a:p>
          <a:p>
            <a:pPr marL="171450" indent="-171450">
              <a:buFont typeface="Arial" panose="020B0604020202020204" pitchFamily="34" charset="0"/>
              <a:buChar char="•"/>
            </a:pPr>
            <a:r>
              <a:rPr lang="en-US" altLang="en-US" dirty="0"/>
              <a:t>View student test settings and accessibility resources;</a:t>
            </a:r>
          </a:p>
          <a:p>
            <a:pPr marL="171450" indent="-171450">
              <a:buFont typeface="Arial" panose="020B0604020202020204" pitchFamily="34" charset="0"/>
              <a:buChar char="•"/>
            </a:pPr>
            <a:r>
              <a:rPr lang="en-US" altLang="en-US" dirty="0"/>
              <a:t>Monitor the testing process;</a:t>
            </a:r>
          </a:p>
          <a:p>
            <a:pPr marL="171450" indent="-171450">
              <a:buFont typeface="Arial" panose="020B0604020202020204" pitchFamily="34" charset="0"/>
              <a:buChar char="•"/>
            </a:pPr>
            <a:r>
              <a:rPr lang="en-US" altLang="en-US" dirty="0"/>
              <a:t>Pause and stop a test session;</a:t>
            </a:r>
          </a:p>
          <a:p>
            <a:pPr marL="171450" indent="-171450">
              <a:buFont typeface="Arial" panose="020B0604020202020204" pitchFamily="34" charset="0"/>
              <a:buChar char="•"/>
            </a:pPr>
            <a:r>
              <a:rPr lang="en-US" altLang="en-US" dirty="0"/>
              <a:t>Print test session information; and</a:t>
            </a:r>
          </a:p>
          <a:p>
            <a:pPr marL="171450" indent="-171450">
              <a:buFont typeface="Arial" panose="020B0604020202020204" pitchFamily="34" charset="0"/>
              <a:buChar char="•"/>
            </a:pPr>
            <a:r>
              <a:rPr lang="en-US" altLang="en-US" dirty="0"/>
              <a:t>Exit and log out of the Test Administrator Interface.</a:t>
            </a:r>
          </a:p>
          <a:p>
            <a:endParaRPr lang="en-US" altLang="en-US" dirty="0"/>
          </a:p>
          <a:p>
            <a:r>
              <a:rPr lang="en-US" dirty="0"/>
              <a:t>The procedures for administering operational tests and practice tests using a TA session are identical. However, students must use the Secure Browser to take an operational test. They can take a practice test using either the Secure Browser or a supported non-Secure Browser. The Supported Browsers page on the portal lists the non-Secure Browsers that can be used for student practice tests.</a:t>
            </a:r>
          </a:p>
          <a:p>
            <a:endParaRPr lang="en-US" dirty="0"/>
          </a:p>
          <a:p>
            <a:r>
              <a:rPr lang="en-US" dirty="0"/>
              <a:t>We strongly recommend that all test administrators administer a practice test before they administer an operational test. Two test administrators may want to work together while doing this for the first time, with one test administrator as the teacher and one as the student. Students should always take a practice test to become familiar with the software before they take an operational test. </a:t>
            </a:r>
            <a:endParaRPr lang="en-US" altLang="en-US" dirty="0"/>
          </a:p>
        </p:txBody>
      </p:sp>
      <p:sp>
        <p:nvSpPr>
          <p:cNvPr id="3994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1D6C7D26-4B49-4B86-93B8-223FB2EF1D58}" type="slidenum">
              <a:rPr lang="en-US" altLang="en-US" smtClean="0"/>
              <a:pPr/>
              <a:t>2</a:t>
            </a:fld>
            <a:endParaRPr lang="en-US" altLang="en-US" dirty="0"/>
          </a:p>
        </p:txBody>
      </p:sp>
      <p:sp>
        <p:nvSpPr>
          <p:cNvPr id="5" name="Slide Image Placeholder 4">
            <a:extLst>
              <a:ext uri="{FF2B5EF4-FFF2-40B4-BE49-F238E27FC236}">
                <a16:creationId xmlns:a16="http://schemas.microsoft.com/office/drawing/2014/main" id="{1ABE8B3A-35B4-971F-D1AC-5FD91843F1CC}"/>
              </a:ext>
            </a:extLst>
          </p:cNvPr>
          <p:cNvSpPr>
            <a:spLocks noGrp="1" noRot="1" noChangeAspect="1"/>
          </p:cNvSpPr>
          <p:nvPr>
            <p:ph type="sldImg"/>
          </p:nvPr>
        </p:nvSpPr>
        <p:spPr/>
      </p:sp>
    </p:spTree>
    <p:extLst>
      <p:ext uri="{BB962C8B-B14F-4D97-AF65-F5344CB8AC3E}">
        <p14:creationId xmlns:p14="http://schemas.microsoft.com/office/powerpoint/2010/main" val="834689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“Review Test Settings” screen displays the name of the test and whether or not any accessibility resources have been selected. If the information is correct, students should select “OK”. Note that the actual settings students see may vary from what is shown on this slide. Be sure to refer to the scripts located in the Test Administration Manual to guide students through the login and confirmation process.</a:t>
            </a:r>
          </a:p>
        </p:txBody>
      </p:sp>
      <p:sp>
        <p:nvSpPr>
          <p:cNvPr id="6042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0756" indent="-296445">
              <a:defRPr>
                <a:solidFill>
                  <a:schemeClr val="tx1"/>
                </a:solidFill>
                <a:latin typeface="Calibri" pitchFamily="34" charset="0"/>
              </a:defRPr>
            </a:lvl2pPr>
            <a:lvl3pPr marL="1185780" indent="-237155">
              <a:defRPr>
                <a:solidFill>
                  <a:schemeClr val="tx1"/>
                </a:solidFill>
                <a:latin typeface="Calibri" pitchFamily="34" charset="0"/>
              </a:defRPr>
            </a:lvl3pPr>
            <a:lvl4pPr marL="1660090" indent="-237155">
              <a:defRPr>
                <a:solidFill>
                  <a:schemeClr val="tx1"/>
                </a:solidFill>
                <a:latin typeface="Calibri" pitchFamily="34" charset="0"/>
              </a:defRPr>
            </a:lvl4pPr>
            <a:lvl5pPr marL="2134401" indent="-237155">
              <a:defRPr>
                <a:solidFill>
                  <a:schemeClr val="tx1"/>
                </a:solidFill>
                <a:latin typeface="Calibri" pitchFamily="34" charset="0"/>
              </a:defRPr>
            </a:lvl5pPr>
            <a:lvl6pPr marL="2608714" indent="-237155" fontAlgn="base">
              <a:spcBef>
                <a:spcPct val="0"/>
              </a:spcBef>
              <a:spcAft>
                <a:spcPct val="0"/>
              </a:spcAft>
              <a:defRPr>
                <a:solidFill>
                  <a:schemeClr val="tx1"/>
                </a:solidFill>
                <a:latin typeface="Calibri" pitchFamily="34" charset="0"/>
              </a:defRPr>
            </a:lvl6pPr>
            <a:lvl7pPr marL="3083025" indent="-237155" fontAlgn="base">
              <a:spcBef>
                <a:spcPct val="0"/>
              </a:spcBef>
              <a:spcAft>
                <a:spcPct val="0"/>
              </a:spcAft>
              <a:defRPr>
                <a:solidFill>
                  <a:schemeClr val="tx1"/>
                </a:solidFill>
                <a:latin typeface="Calibri" pitchFamily="34" charset="0"/>
              </a:defRPr>
            </a:lvl7pPr>
            <a:lvl8pPr marL="3557337" indent="-237155" fontAlgn="base">
              <a:spcBef>
                <a:spcPct val="0"/>
              </a:spcBef>
              <a:spcAft>
                <a:spcPct val="0"/>
              </a:spcAft>
              <a:defRPr>
                <a:solidFill>
                  <a:schemeClr val="tx1"/>
                </a:solidFill>
                <a:latin typeface="Calibri" pitchFamily="34" charset="0"/>
              </a:defRPr>
            </a:lvl8pPr>
            <a:lvl9pPr marL="4031648" indent="-237155" fontAlgn="base">
              <a:spcBef>
                <a:spcPct val="0"/>
              </a:spcBef>
              <a:spcAft>
                <a:spcPct val="0"/>
              </a:spcAft>
              <a:defRPr>
                <a:solidFill>
                  <a:schemeClr val="tx1"/>
                </a:solidFill>
                <a:latin typeface="Calibri" pitchFamily="34" charset="0"/>
              </a:defRPr>
            </a:lvl9pPr>
          </a:lstStyle>
          <a:p>
            <a:fld id="{ECBCBD13-7BB4-413B-8181-3B04E84906F9}" type="slidenum">
              <a:rPr lang="en-US" altLang="en-US" smtClean="0"/>
              <a:pPr/>
              <a:t>20</a:t>
            </a:fld>
            <a:endParaRPr lang="en-US" altLang="en-US" dirty="0"/>
          </a:p>
        </p:txBody>
      </p:sp>
      <p:sp>
        <p:nvSpPr>
          <p:cNvPr id="6" name="Slide Image Placeholder 5">
            <a:extLst>
              <a:ext uri="{FF2B5EF4-FFF2-40B4-BE49-F238E27FC236}">
                <a16:creationId xmlns:a16="http://schemas.microsoft.com/office/drawing/2014/main" id="{F7B0C44A-C5AD-3A3F-C24A-0B7AFA780826}"/>
              </a:ext>
            </a:extLst>
          </p:cNvPr>
          <p:cNvSpPr>
            <a:spLocks noGrp="1" noRot="1" noChangeAspect="1"/>
          </p:cNvSpPr>
          <p:nvPr>
            <p:ph type="sldImg"/>
          </p:nvPr>
        </p:nvSpPr>
        <p:spPr/>
      </p:sp>
    </p:spTree>
    <p:extLst>
      <p:ext uri="{BB962C8B-B14F-4D97-AF65-F5344CB8AC3E}">
        <p14:creationId xmlns:p14="http://schemas.microsoft.com/office/powerpoint/2010/main" val="3385013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Now we will review how students navigate the student interface and use test tools.  The global menu appears at the top of the Student Interface. The left side of the menu contains navigation buttons that students use to advance through the test.</a:t>
            </a:r>
          </a:p>
          <a:p>
            <a:endParaRPr lang="en-US" altLang="en-US" dirty="0"/>
          </a:p>
          <a:p>
            <a:r>
              <a:rPr lang="en-US" altLang="en-US" dirty="0"/>
              <a:t>All students can navigate between pages using the Back and Next arrow buttons. Students can also navigate between items using the Questions drop-down menu located above the navigation buttons. </a:t>
            </a:r>
            <a:r>
              <a:rPr lang="en-US" dirty="0"/>
              <a:t>The Save button ensures that a response is committed to the system. However, the Save button is not required to save an item. Other actions, such as moving forward to the next question, will also save the response. </a:t>
            </a:r>
            <a:r>
              <a:rPr lang="en-US" altLang="en-US" dirty="0"/>
              <a:t>The Pause button pauses a student’s test and logs the student out of the Student Interface. </a:t>
            </a:r>
          </a:p>
          <a:p>
            <a:endParaRPr lang="en-US" dirty="0"/>
          </a:p>
          <a:p>
            <a:r>
              <a:rPr lang="en-US" altLang="en-US" dirty="0"/>
              <a:t>The right side of the menu contains test tools that students may use during testing. Some test tools, such as the Zoom In and Zoom Out buttons, are universal tools available to all students. </a:t>
            </a:r>
          </a:p>
          <a:p>
            <a:endParaRPr lang="en-US" altLang="en-US" dirty="0"/>
          </a:p>
          <a:p>
            <a:r>
              <a:rPr lang="en-US" dirty="0"/>
              <a:t>The Masking tool allows students to “cover” an area of the item so they can focus on certain item elements. The Notes tool brings up an online notepad that students can use to type notes while testing. The Zoom Out and Zoom In tool allows students to decrease and increase the size of text and graphics on the page.</a:t>
            </a:r>
          </a:p>
          <a:p>
            <a:endParaRPr lang="en-US" dirty="0"/>
          </a:p>
          <a:p>
            <a:r>
              <a:rPr lang="en-US" altLang="en-US" dirty="0"/>
              <a:t>Other tools are designated supports or accommodations that must be set up in TIDE in order for students to use them. For more information on managing test settings and accessibility resources in TIDE, refer to the TIDE User Guide. For a detailed list of all available test tools and accommodations, including non-embedded accommodations, please consult the Accessibility and Accommodations Manual on your state’s portal. </a:t>
            </a:r>
          </a:p>
          <a:p>
            <a:endParaRPr lang="en-US" altLang="en-US" dirty="0"/>
          </a:p>
          <a:p>
            <a:r>
              <a:rPr lang="en-US" dirty="0"/>
              <a:t>Finally, students can access the Test Instructions and Help page at any time by clicking the question mark in the upper-right corner of the toolbar.</a:t>
            </a:r>
          </a:p>
        </p:txBody>
      </p:sp>
      <p:sp>
        <p:nvSpPr>
          <p:cNvPr id="4" name="Slide Number Placeholder 3"/>
          <p:cNvSpPr>
            <a:spLocks noGrp="1"/>
          </p:cNvSpPr>
          <p:nvPr>
            <p:ph type="sldNum" sz="quarter" idx="10"/>
          </p:nvPr>
        </p:nvSpPr>
        <p:spPr/>
        <p:txBody>
          <a:bodyPr/>
          <a:lstStyle/>
          <a:p>
            <a:fld id="{E8B097D6-EE9F-415D-9708-2BB67BC396CD}" type="slidenum">
              <a:rPr lang="en-US" smtClean="0"/>
              <a:pPr/>
              <a:t>21</a:t>
            </a:fld>
            <a:endParaRPr lang="en-US" dirty="0"/>
          </a:p>
        </p:txBody>
      </p:sp>
      <p:sp>
        <p:nvSpPr>
          <p:cNvPr id="6" name="Slide Image Placeholder 5">
            <a:extLst>
              <a:ext uri="{FF2B5EF4-FFF2-40B4-BE49-F238E27FC236}">
                <a16:creationId xmlns:a16="http://schemas.microsoft.com/office/drawing/2014/main" id="{70E3D772-21E9-5E4C-B0DC-D9FDF85AE733}"/>
              </a:ext>
            </a:extLst>
          </p:cNvPr>
          <p:cNvSpPr>
            <a:spLocks noGrp="1" noRot="1" noChangeAspect="1"/>
          </p:cNvSpPr>
          <p:nvPr>
            <p:ph type="sldImg"/>
          </p:nvPr>
        </p:nvSpPr>
        <p:spPr/>
      </p:sp>
    </p:spTree>
    <p:extLst>
      <p:ext uri="{BB962C8B-B14F-4D97-AF65-F5344CB8AC3E}">
        <p14:creationId xmlns:p14="http://schemas.microsoft.com/office/powerpoint/2010/main" val="4259411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Notes Placeholder 2"/>
          <p:cNvSpPr>
            <a:spLocks noGrp="1"/>
          </p:cNvSpPr>
          <p:nvPr>
            <p:ph type="body" idx="1"/>
          </p:nvPr>
        </p:nvSpPr>
        <p:spPr/>
        <p:txBody>
          <a:bodyPr/>
          <a:lstStyle/>
          <a:p>
            <a:r>
              <a:rPr lang="en-US" dirty="0"/>
              <a:t>Many test items contain one or more audio clips. The audio will automatically play once the page with the item or stimulus loads. Students can pause the audio or replay the audio clip by clicking the corresponding button.</a:t>
            </a:r>
          </a:p>
          <a:p>
            <a:endParaRPr lang="en-US" dirty="0"/>
          </a:p>
          <a:p>
            <a:r>
              <a:rPr lang="en-US" dirty="0"/>
              <a:t>Note that only one audio clip can play at a time. In order to play a different clip, students must pause the clip that is currently playing.</a:t>
            </a:r>
          </a:p>
          <a:p>
            <a:endParaRPr lang="en-US" dirty="0"/>
          </a:p>
          <a:p>
            <a:endParaRPr lang="en-US" dirty="0"/>
          </a:p>
          <a:p>
            <a:endParaRPr lang="en-US" altLang="en-US" dirty="0"/>
          </a:p>
        </p:txBody>
      </p:sp>
      <p:sp>
        <p:nvSpPr>
          <p:cNvPr id="798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9563" indent="-295986">
              <a:defRPr>
                <a:solidFill>
                  <a:schemeClr val="tx1"/>
                </a:solidFill>
                <a:latin typeface="Calibri" pitchFamily="34" charset="0"/>
              </a:defRPr>
            </a:lvl2pPr>
            <a:lvl3pPr marL="1183943" indent="-236788">
              <a:defRPr>
                <a:solidFill>
                  <a:schemeClr val="tx1"/>
                </a:solidFill>
                <a:latin typeface="Calibri" pitchFamily="34" charset="0"/>
              </a:defRPr>
            </a:lvl3pPr>
            <a:lvl4pPr marL="1657520" indent="-236788">
              <a:defRPr>
                <a:solidFill>
                  <a:schemeClr val="tx1"/>
                </a:solidFill>
                <a:latin typeface="Calibri" pitchFamily="34" charset="0"/>
              </a:defRPr>
            </a:lvl4pPr>
            <a:lvl5pPr marL="2131096" indent="-236788">
              <a:defRPr>
                <a:solidFill>
                  <a:schemeClr val="tx1"/>
                </a:solidFill>
                <a:latin typeface="Calibri" pitchFamily="34" charset="0"/>
              </a:defRPr>
            </a:lvl5pPr>
            <a:lvl6pPr marL="2604675" indent="-236788" fontAlgn="base">
              <a:spcBef>
                <a:spcPct val="0"/>
              </a:spcBef>
              <a:spcAft>
                <a:spcPct val="0"/>
              </a:spcAft>
              <a:defRPr>
                <a:solidFill>
                  <a:schemeClr val="tx1"/>
                </a:solidFill>
                <a:latin typeface="Calibri" pitchFamily="34" charset="0"/>
              </a:defRPr>
            </a:lvl6pPr>
            <a:lvl7pPr marL="3078250" indent="-236788" fontAlgn="base">
              <a:spcBef>
                <a:spcPct val="0"/>
              </a:spcBef>
              <a:spcAft>
                <a:spcPct val="0"/>
              </a:spcAft>
              <a:defRPr>
                <a:solidFill>
                  <a:schemeClr val="tx1"/>
                </a:solidFill>
                <a:latin typeface="Calibri" pitchFamily="34" charset="0"/>
              </a:defRPr>
            </a:lvl7pPr>
            <a:lvl8pPr marL="3551830" indent="-236788" fontAlgn="base">
              <a:spcBef>
                <a:spcPct val="0"/>
              </a:spcBef>
              <a:spcAft>
                <a:spcPct val="0"/>
              </a:spcAft>
              <a:defRPr>
                <a:solidFill>
                  <a:schemeClr val="tx1"/>
                </a:solidFill>
                <a:latin typeface="Calibri" pitchFamily="34" charset="0"/>
              </a:defRPr>
            </a:lvl8pPr>
            <a:lvl9pPr marL="4025406" indent="-236788" fontAlgn="base">
              <a:spcBef>
                <a:spcPct val="0"/>
              </a:spcBef>
              <a:spcAft>
                <a:spcPct val="0"/>
              </a:spcAft>
              <a:defRPr>
                <a:solidFill>
                  <a:schemeClr val="tx1"/>
                </a:solidFill>
                <a:latin typeface="Calibri" pitchFamily="34" charset="0"/>
              </a:defRPr>
            </a:lvl9pPr>
          </a:lstStyle>
          <a:p>
            <a:fld id="{54868587-EDB0-48EB-8E0C-4F232E460F08}" type="slidenum">
              <a:rPr lang="en-US" altLang="en-US" smtClean="0"/>
              <a:pPr/>
              <a:t>22</a:t>
            </a:fld>
            <a:endParaRPr lang="en-US" altLang="en-US" dirty="0"/>
          </a:p>
        </p:txBody>
      </p:sp>
      <p:sp>
        <p:nvSpPr>
          <p:cNvPr id="5" name="Slide Image Placeholder 4">
            <a:extLst>
              <a:ext uri="{FF2B5EF4-FFF2-40B4-BE49-F238E27FC236}">
                <a16:creationId xmlns:a16="http://schemas.microsoft.com/office/drawing/2014/main" id="{965225C6-A657-6433-ECF8-305DE29A1102}"/>
              </a:ext>
            </a:extLst>
          </p:cNvPr>
          <p:cNvSpPr>
            <a:spLocks noGrp="1" noRot="1" noChangeAspect="1"/>
          </p:cNvSpPr>
          <p:nvPr>
            <p:ph type="sldImg"/>
          </p:nvPr>
        </p:nvSpPr>
        <p:spPr/>
      </p:sp>
    </p:spTree>
    <p:extLst>
      <p:ext uri="{BB962C8B-B14F-4D97-AF65-F5344CB8AC3E}">
        <p14:creationId xmlns:p14="http://schemas.microsoft.com/office/powerpoint/2010/main" val="3613539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Note that some stimuli have several elements. Students will see navigation buttons below this type of stimulus. The arrows allow the student to move between the stimulus elements. Students can also play and pause audio, as needed.</a:t>
            </a:r>
          </a:p>
        </p:txBody>
      </p:sp>
      <p:sp>
        <p:nvSpPr>
          <p:cNvPr id="4" name="Slide Number Placeholder 3"/>
          <p:cNvSpPr>
            <a:spLocks noGrp="1"/>
          </p:cNvSpPr>
          <p:nvPr>
            <p:ph type="sldNum" sz="quarter" idx="10"/>
          </p:nvPr>
        </p:nvSpPr>
        <p:spPr/>
        <p:txBody>
          <a:bodyPr/>
          <a:lstStyle/>
          <a:p>
            <a:fld id="{E8B097D6-EE9F-415D-9708-2BB67BC396CD}" type="slidenum">
              <a:rPr lang="en-US" smtClean="0"/>
              <a:pPr/>
              <a:t>23</a:t>
            </a:fld>
            <a:endParaRPr lang="en-US" dirty="0"/>
          </a:p>
        </p:txBody>
      </p:sp>
      <p:sp>
        <p:nvSpPr>
          <p:cNvPr id="6" name="Slide Image Placeholder 5">
            <a:extLst>
              <a:ext uri="{FF2B5EF4-FFF2-40B4-BE49-F238E27FC236}">
                <a16:creationId xmlns:a16="http://schemas.microsoft.com/office/drawing/2014/main" id="{625BF866-9D62-70F7-4B25-723C12137BFA}"/>
              </a:ext>
            </a:extLst>
          </p:cNvPr>
          <p:cNvSpPr>
            <a:spLocks noGrp="1" noRot="1" noChangeAspect="1"/>
          </p:cNvSpPr>
          <p:nvPr>
            <p:ph type="sldImg"/>
          </p:nvPr>
        </p:nvSpPr>
        <p:spPr/>
      </p:sp>
    </p:spTree>
    <p:extLst>
      <p:ext uri="{BB962C8B-B14F-4D97-AF65-F5344CB8AC3E}">
        <p14:creationId xmlns:p14="http://schemas.microsoft.com/office/powerpoint/2010/main" val="2252597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process for recording a speaking response mirrors the steps the student takes during the microphone check process.</a:t>
            </a:r>
          </a:p>
          <a:p>
            <a:endParaRPr lang="en-US" dirty="0"/>
          </a:p>
          <a:p>
            <a:pPr marL="171450" indent="-171450">
              <a:buFont typeface="Arial" panose="020B0604020202020204" pitchFamily="34" charset="0"/>
              <a:buChar char="•"/>
            </a:pPr>
            <a:r>
              <a:rPr lang="en-US" dirty="0"/>
              <a:t>Press the microphone to start recording.</a:t>
            </a:r>
          </a:p>
          <a:p>
            <a:pPr marL="171450" indent="-171450">
              <a:buFont typeface="Arial" panose="020B0604020202020204" pitchFamily="34" charset="0"/>
              <a:buChar char="•"/>
            </a:pPr>
            <a:r>
              <a:rPr lang="en-US" dirty="0"/>
              <a:t>Click the stop button when finished speaking.</a:t>
            </a:r>
          </a:p>
          <a:p>
            <a:pPr marL="171450" indent="-171450">
              <a:buFont typeface="Arial" panose="020B0604020202020204" pitchFamily="34" charset="0"/>
              <a:buChar char="•"/>
            </a:pPr>
            <a:r>
              <a:rPr lang="en-US" dirty="0"/>
              <a:t>Click the green play button to listen to the response.</a:t>
            </a:r>
          </a:p>
          <a:p>
            <a:pPr marL="171450" indent="-171450">
              <a:buFont typeface="Arial" panose="020B0604020202020204" pitchFamily="34" charset="0"/>
              <a:buChar char="•"/>
            </a:pPr>
            <a:r>
              <a:rPr lang="en-US" dirty="0"/>
              <a:t>If needed, click the microphone again to re-record the speaking response. </a:t>
            </a:r>
          </a:p>
          <a:p>
            <a:endParaRPr lang="en-US" dirty="0"/>
          </a:p>
          <a:p>
            <a:r>
              <a:rPr lang="en-US" dirty="0"/>
              <a:t>If students re-record, their previous recording will be deleted. It is not possible to add to a recording after the student stops recording. If the student wants to add additional information the student must start over and record the entire response from the beginning. </a:t>
            </a:r>
          </a:p>
          <a:p>
            <a:endParaRPr lang="en-US"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24</a:t>
            </a:fld>
            <a:endParaRPr lang="en-US" dirty="0"/>
          </a:p>
        </p:txBody>
      </p:sp>
      <p:sp>
        <p:nvSpPr>
          <p:cNvPr id="6" name="Slide Image Placeholder 5">
            <a:extLst>
              <a:ext uri="{FF2B5EF4-FFF2-40B4-BE49-F238E27FC236}">
                <a16:creationId xmlns:a16="http://schemas.microsoft.com/office/drawing/2014/main" id="{8D7E3545-3E23-B07E-E734-8486E3443814}"/>
              </a:ext>
            </a:extLst>
          </p:cNvPr>
          <p:cNvSpPr>
            <a:spLocks noGrp="1" noRot="1" noChangeAspect="1"/>
          </p:cNvSpPr>
          <p:nvPr>
            <p:ph type="sldImg"/>
          </p:nvPr>
        </p:nvSpPr>
        <p:spPr/>
      </p:sp>
    </p:spTree>
    <p:extLst>
      <p:ext uri="{BB962C8B-B14F-4D97-AF65-F5344CB8AC3E}">
        <p14:creationId xmlns:p14="http://schemas.microsoft.com/office/powerpoint/2010/main" val="3020281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pPr lvl="0"/>
            <a:r>
              <a:rPr lang="en-US" dirty="0"/>
              <a:t>Some test items and stimuli contain context menus. Students may use context menus to mark items for review, view item tutorials explaining how a particular item type works, send print requests to the TA (if test settings and state policy allow), and access additional test features.</a:t>
            </a:r>
          </a:p>
          <a:p>
            <a:pPr lvl="1"/>
            <a:endParaRPr 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433" indent="-293629">
              <a:defRPr>
                <a:solidFill>
                  <a:schemeClr val="tx1"/>
                </a:solidFill>
                <a:latin typeface="Calibri" pitchFamily="34" charset="0"/>
              </a:defRPr>
            </a:lvl2pPr>
            <a:lvl3pPr marL="1174514" indent="-234902">
              <a:defRPr>
                <a:solidFill>
                  <a:schemeClr val="tx1"/>
                </a:solidFill>
                <a:latin typeface="Calibri" pitchFamily="34" charset="0"/>
              </a:defRPr>
            </a:lvl3pPr>
            <a:lvl4pPr marL="1644320" indent="-234902">
              <a:defRPr>
                <a:solidFill>
                  <a:schemeClr val="tx1"/>
                </a:solidFill>
                <a:latin typeface="Calibri" pitchFamily="34" charset="0"/>
              </a:defRPr>
            </a:lvl4pPr>
            <a:lvl5pPr marL="2114128" indent="-234902">
              <a:defRPr>
                <a:solidFill>
                  <a:schemeClr val="tx1"/>
                </a:solidFill>
                <a:latin typeface="Calibri" pitchFamily="34" charset="0"/>
              </a:defRPr>
            </a:lvl5pPr>
            <a:lvl6pPr marL="2583935" indent="-234902" fontAlgn="base">
              <a:spcBef>
                <a:spcPct val="0"/>
              </a:spcBef>
              <a:spcAft>
                <a:spcPct val="0"/>
              </a:spcAft>
              <a:defRPr>
                <a:solidFill>
                  <a:schemeClr val="tx1"/>
                </a:solidFill>
                <a:latin typeface="Calibri" pitchFamily="34" charset="0"/>
              </a:defRPr>
            </a:lvl6pPr>
            <a:lvl7pPr marL="3053741" indent="-234902" fontAlgn="base">
              <a:spcBef>
                <a:spcPct val="0"/>
              </a:spcBef>
              <a:spcAft>
                <a:spcPct val="0"/>
              </a:spcAft>
              <a:defRPr>
                <a:solidFill>
                  <a:schemeClr val="tx1"/>
                </a:solidFill>
                <a:latin typeface="Calibri" pitchFamily="34" charset="0"/>
              </a:defRPr>
            </a:lvl7pPr>
            <a:lvl8pPr marL="3523546" indent="-234902" fontAlgn="base">
              <a:spcBef>
                <a:spcPct val="0"/>
              </a:spcBef>
              <a:spcAft>
                <a:spcPct val="0"/>
              </a:spcAft>
              <a:defRPr>
                <a:solidFill>
                  <a:schemeClr val="tx1"/>
                </a:solidFill>
                <a:latin typeface="Calibri" pitchFamily="34" charset="0"/>
              </a:defRPr>
            </a:lvl8pPr>
            <a:lvl9pPr marL="3993352" indent="-234902"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25</a:t>
            </a:fld>
            <a:endParaRPr lang="en-US" altLang="en-US" dirty="0"/>
          </a:p>
        </p:txBody>
      </p:sp>
      <p:sp>
        <p:nvSpPr>
          <p:cNvPr id="5" name="Slide Image Placeholder 4">
            <a:extLst>
              <a:ext uri="{FF2B5EF4-FFF2-40B4-BE49-F238E27FC236}">
                <a16:creationId xmlns:a16="http://schemas.microsoft.com/office/drawing/2014/main" id="{102EEF58-F215-B426-0B65-B988166F4DF9}"/>
              </a:ext>
            </a:extLst>
          </p:cNvPr>
          <p:cNvSpPr>
            <a:spLocks noGrp="1" noRot="1" noChangeAspect="1"/>
          </p:cNvSpPr>
          <p:nvPr>
            <p:ph type="sldImg"/>
          </p:nvPr>
        </p:nvSpPr>
        <p:spPr/>
      </p:sp>
    </p:spTree>
    <p:extLst>
      <p:ext uri="{BB962C8B-B14F-4D97-AF65-F5344CB8AC3E}">
        <p14:creationId xmlns:p14="http://schemas.microsoft.com/office/powerpoint/2010/main" val="2015943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Print on Request will only be available in states that allow this feature. Authorized users should review the Accessibility and Accommodations Manual posted in the Resources section of the portal for information regarding which students are eligible to use this test setting as well as all the available test settings. </a:t>
            </a:r>
            <a:endParaRPr lang="en-US" altLang="ja-JP" dirty="0"/>
          </a:p>
          <a:p>
            <a:endParaRPr lang="en-US" dirty="0"/>
          </a:p>
          <a:p>
            <a:r>
              <a:rPr lang="en-US" dirty="0"/>
              <a:t>Depending upon whether they are allowed to print items, passages, or both, students with this accommodation will see either a Print Page button at the top of the screen, a Print Item option in the context menu, or both. When a student clicks either Print option, the TA will receive a request for approval. We will discuss how TAs approve print requests later in this presentation. The student will see a pop-up message that indicates that the request for approval has been sent. </a:t>
            </a:r>
          </a:p>
          <a:p>
            <a:endParaRPr lang="en-US" dirty="0"/>
          </a:p>
          <a:p>
            <a:r>
              <a:rPr lang="en-US" dirty="0"/>
              <a:t>Test items that students have requested to print will display with a small printer badge next to the item number.</a:t>
            </a:r>
          </a:p>
        </p:txBody>
      </p:sp>
      <p:sp>
        <p:nvSpPr>
          <p:cNvPr id="7782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0794" indent="-296459">
              <a:defRPr>
                <a:solidFill>
                  <a:schemeClr val="tx1"/>
                </a:solidFill>
                <a:latin typeface="Calibri" pitchFamily="34" charset="0"/>
              </a:defRPr>
            </a:lvl2pPr>
            <a:lvl3pPr marL="1185838" indent="-237168">
              <a:defRPr>
                <a:solidFill>
                  <a:schemeClr val="tx1"/>
                </a:solidFill>
                <a:latin typeface="Calibri" pitchFamily="34" charset="0"/>
              </a:defRPr>
            </a:lvl3pPr>
            <a:lvl4pPr marL="1660172" indent="-237168">
              <a:defRPr>
                <a:solidFill>
                  <a:schemeClr val="tx1"/>
                </a:solidFill>
                <a:latin typeface="Calibri" pitchFamily="34" charset="0"/>
              </a:defRPr>
            </a:lvl4pPr>
            <a:lvl5pPr marL="2134508" indent="-237168">
              <a:defRPr>
                <a:solidFill>
                  <a:schemeClr val="tx1"/>
                </a:solidFill>
                <a:latin typeface="Calibri" pitchFamily="34" charset="0"/>
              </a:defRPr>
            </a:lvl5pPr>
            <a:lvl6pPr marL="2608844" indent="-237168" fontAlgn="base">
              <a:spcBef>
                <a:spcPct val="0"/>
              </a:spcBef>
              <a:spcAft>
                <a:spcPct val="0"/>
              </a:spcAft>
              <a:defRPr>
                <a:solidFill>
                  <a:schemeClr val="tx1"/>
                </a:solidFill>
                <a:latin typeface="Calibri" pitchFamily="34" charset="0"/>
              </a:defRPr>
            </a:lvl6pPr>
            <a:lvl7pPr marL="3083179" indent="-237168" fontAlgn="base">
              <a:spcBef>
                <a:spcPct val="0"/>
              </a:spcBef>
              <a:spcAft>
                <a:spcPct val="0"/>
              </a:spcAft>
              <a:defRPr>
                <a:solidFill>
                  <a:schemeClr val="tx1"/>
                </a:solidFill>
                <a:latin typeface="Calibri" pitchFamily="34" charset="0"/>
              </a:defRPr>
            </a:lvl7pPr>
            <a:lvl8pPr marL="3557513" indent="-237168" fontAlgn="base">
              <a:spcBef>
                <a:spcPct val="0"/>
              </a:spcBef>
              <a:spcAft>
                <a:spcPct val="0"/>
              </a:spcAft>
              <a:defRPr>
                <a:solidFill>
                  <a:schemeClr val="tx1"/>
                </a:solidFill>
                <a:latin typeface="Calibri" pitchFamily="34" charset="0"/>
              </a:defRPr>
            </a:lvl8pPr>
            <a:lvl9pPr marL="4031849" indent="-237168" fontAlgn="base">
              <a:spcBef>
                <a:spcPct val="0"/>
              </a:spcBef>
              <a:spcAft>
                <a:spcPct val="0"/>
              </a:spcAft>
              <a:defRPr>
                <a:solidFill>
                  <a:schemeClr val="tx1"/>
                </a:solidFill>
                <a:latin typeface="Calibri" pitchFamily="34" charset="0"/>
              </a:defRPr>
            </a:lvl9pPr>
          </a:lstStyle>
          <a:p>
            <a:fld id="{23AD7851-5429-45A1-A7CE-5B19708059A5}" type="slidenum">
              <a:rPr lang="en-US" altLang="en-US" smtClean="0"/>
              <a:pPr/>
              <a:t>26</a:t>
            </a:fld>
            <a:endParaRPr lang="en-US" altLang="en-US" dirty="0"/>
          </a:p>
        </p:txBody>
      </p:sp>
      <p:sp>
        <p:nvSpPr>
          <p:cNvPr id="6" name="Slide Image Placeholder 5">
            <a:extLst>
              <a:ext uri="{FF2B5EF4-FFF2-40B4-BE49-F238E27FC236}">
                <a16:creationId xmlns:a16="http://schemas.microsoft.com/office/drawing/2014/main" id="{D8F3B0E2-7DBE-7EB6-6496-FC0B1ECB450B}"/>
              </a:ext>
            </a:extLst>
          </p:cNvPr>
          <p:cNvSpPr>
            <a:spLocks noGrp="1" noRot="1" noChangeAspect="1"/>
          </p:cNvSpPr>
          <p:nvPr>
            <p:ph type="sldImg"/>
          </p:nvPr>
        </p:nvSpPr>
        <p:spPr/>
      </p:sp>
    </p:spTree>
    <p:extLst>
      <p:ext uri="{BB962C8B-B14F-4D97-AF65-F5344CB8AC3E}">
        <p14:creationId xmlns:p14="http://schemas.microsoft.com/office/powerpoint/2010/main" val="1180338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flag an item for later review, students select Mark for Review in the context menu.</a:t>
            </a:r>
          </a:p>
          <a:p>
            <a:endParaRPr lang="en-US" dirty="0"/>
          </a:p>
          <a:p>
            <a:r>
              <a:rPr lang="en-US" dirty="0"/>
              <a:t>After marking an item for review, the drop-down navigation menu will show “(marked)” next to the item number.</a:t>
            </a:r>
          </a:p>
          <a:p>
            <a:endParaRPr lang="en-US" dirty="0"/>
          </a:p>
          <a:p>
            <a:r>
              <a:rPr lang="en-US" dirty="0"/>
              <a:t>Additionally, the item number at the upper-left of the item will appear with a folded corner.</a:t>
            </a:r>
          </a:p>
          <a:p>
            <a:endParaRPr lang="en-US"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27</a:t>
            </a:fld>
            <a:endParaRPr lang="en-US" dirty="0"/>
          </a:p>
        </p:txBody>
      </p:sp>
      <p:sp>
        <p:nvSpPr>
          <p:cNvPr id="6" name="Slide Image Placeholder 5">
            <a:extLst>
              <a:ext uri="{FF2B5EF4-FFF2-40B4-BE49-F238E27FC236}">
                <a16:creationId xmlns:a16="http://schemas.microsoft.com/office/drawing/2014/main" id="{FE9F82FC-2F80-6E7C-195F-4E22D1B1B6E2}"/>
              </a:ext>
            </a:extLst>
          </p:cNvPr>
          <p:cNvSpPr>
            <a:spLocks noGrp="1" noRot="1" noChangeAspect="1"/>
          </p:cNvSpPr>
          <p:nvPr>
            <p:ph type="sldImg"/>
          </p:nvPr>
        </p:nvSpPr>
        <p:spPr/>
      </p:sp>
    </p:spTree>
    <p:extLst>
      <p:ext uri="{BB962C8B-B14F-4D97-AF65-F5344CB8AC3E}">
        <p14:creationId xmlns:p14="http://schemas.microsoft.com/office/powerpoint/2010/main" val="1161304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Notes Placeholder 2"/>
          <p:cNvSpPr>
            <a:spLocks noGrp="1"/>
          </p:cNvSpPr>
          <p:nvPr>
            <p:ph type="body" idx="1"/>
          </p:nvPr>
        </p:nvSpPr>
        <p:spPr/>
        <p:txBody>
          <a:bodyPr/>
          <a:lstStyle/>
          <a:p>
            <a:r>
              <a:rPr lang="en-US" altLang="en-US" dirty="0"/>
              <a:t>To get more information about a particular item type, students can select Tutorial from the context menu. A pop-up message will appear that shows how that type of item works (for example: whether they should select an answer, drag-and-drop answers, or type a response in an answer space). </a:t>
            </a:r>
          </a:p>
          <a:p>
            <a:endParaRPr lang="en-US" altLang="en-US" dirty="0"/>
          </a:p>
          <a:p>
            <a:endParaRPr lang="en-US" altLang="en-US" dirty="0"/>
          </a:p>
          <a:p>
            <a:endParaRPr lang="en-US" altLang="en-US" dirty="0"/>
          </a:p>
        </p:txBody>
      </p:sp>
      <p:sp>
        <p:nvSpPr>
          <p:cNvPr id="809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0756" indent="-296445">
              <a:defRPr>
                <a:solidFill>
                  <a:schemeClr val="tx1"/>
                </a:solidFill>
                <a:latin typeface="Calibri" pitchFamily="34" charset="0"/>
              </a:defRPr>
            </a:lvl2pPr>
            <a:lvl3pPr marL="1185780" indent="-237155">
              <a:defRPr>
                <a:solidFill>
                  <a:schemeClr val="tx1"/>
                </a:solidFill>
                <a:latin typeface="Calibri" pitchFamily="34" charset="0"/>
              </a:defRPr>
            </a:lvl3pPr>
            <a:lvl4pPr marL="1660090" indent="-237155">
              <a:defRPr>
                <a:solidFill>
                  <a:schemeClr val="tx1"/>
                </a:solidFill>
                <a:latin typeface="Calibri" pitchFamily="34" charset="0"/>
              </a:defRPr>
            </a:lvl4pPr>
            <a:lvl5pPr marL="2134401" indent="-237155">
              <a:defRPr>
                <a:solidFill>
                  <a:schemeClr val="tx1"/>
                </a:solidFill>
                <a:latin typeface="Calibri" pitchFamily="34" charset="0"/>
              </a:defRPr>
            </a:lvl5pPr>
            <a:lvl6pPr marL="2608714" indent="-237155" fontAlgn="base">
              <a:spcBef>
                <a:spcPct val="0"/>
              </a:spcBef>
              <a:spcAft>
                <a:spcPct val="0"/>
              </a:spcAft>
              <a:defRPr>
                <a:solidFill>
                  <a:schemeClr val="tx1"/>
                </a:solidFill>
                <a:latin typeface="Calibri" pitchFamily="34" charset="0"/>
              </a:defRPr>
            </a:lvl6pPr>
            <a:lvl7pPr marL="3083025" indent="-237155" fontAlgn="base">
              <a:spcBef>
                <a:spcPct val="0"/>
              </a:spcBef>
              <a:spcAft>
                <a:spcPct val="0"/>
              </a:spcAft>
              <a:defRPr>
                <a:solidFill>
                  <a:schemeClr val="tx1"/>
                </a:solidFill>
                <a:latin typeface="Calibri" pitchFamily="34" charset="0"/>
              </a:defRPr>
            </a:lvl7pPr>
            <a:lvl8pPr marL="3557337" indent="-237155" fontAlgn="base">
              <a:spcBef>
                <a:spcPct val="0"/>
              </a:spcBef>
              <a:spcAft>
                <a:spcPct val="0"/>
              </a:spcAft>
              <a:defRPr>
                <a:solidFill>
                  <a:schemeClr val="tx1"/>
                </a:solidFill>
                <a:latin typeface="Calibri" pitchFamily="34" charset="0"/>
              </a:defRPr>
            </a:lvl8pPr>
            <a:lvl9pPr marL="4031648" indent="-237155" fontAlgn="base">
              <a:spcBef>
                <a:spcPct val="0"/>
              </a:spcBef>
              <a:spcAft>
                <a:spcPct val="0"/>
              </a:spcAft>
              <a:defRPr>
                <a:solidFill>
                  <a:schemeClr val="tx1"/>
                </a:solidFill>
                <a:latin typeface="Calibri" pitchFamily="34" charset="0"/>
              </a:defRPr>
            </a:lvl9pPr>
          </a:lstStyle>
          <a:p>
            <a:fld id="{7E353F13-78F8-4D9E-8AF8-219E0900E10F}" type="slidenum">
              <a:rPr lang="en-US" altLang="en-US" smtClean="0"/>
              <a:pPr/>
              <a:t>28</a:t>
            </a:fld>
            <a:endParaRPr lang="en-US" altLang="en-US" dirty="0"/>
          </a:p>
        </p:txBody>
      </p:sp>
      <p:sp>
        <p:nvSpPr>
          <p:cNvPr id="5" name="Slide Image Placeholder 4">
            <a:extLst>
              <a:ext uri="{FF2B5EF4-FFF2-40B4-BE49-F238E27FC236}">
                <a16:creationId xmlns:a16="http://schemas.microsoft.com/office/drawing/2014/main" id="{33870B6A-1584-9581-94DA-710428BDAE41}"/>
              </a:ext>
            </a:extLst>
          </p:cNvPr>
          <p:cNvSpPr>
            <a:spLocks noGrp="1" noRot="1" noChangeAspect="1"/>
          </p:cNvSpPr>
          <p:nvPr>
            <p:ph type="sldImg"/>
          </p:nvPr>
        </p:nvSpPr>
        <p:spPr/>
      </p:sp>
    </p:spTree>
    <p:extLst>
      <p:ext uri="{BB962C8B-B14F-4D97-AF65-F5344CB8AC3E}">
        <p14:creationId xmlns:p14="http://schemas.microsoft.com/office/powerpoint/2010/main" val="588768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As a security measure, after 20 minutes of test inactivity, students are logged out, and their tests are paused automatically. Inactivity is determined by whether or not the student is interacting with the test by selecting answers or using navigation tools. Students will receive a warning message prior to being logged out and must click OK on the pop-up message within 20 seconds in order to avoid automatic logout and pausing of their test. If a student’s test is paused, the student can log back in at any time during the test window to resume testing and change answers.</a:t>
            </a:r>
          </a:p>
        </p:txBody>
      </p:sp>
      <p:sp>
        <p:nvSpPr>
          <p:cNvPr id="819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0756" indent="-296445">
              <a:defRPr>
                <a:solidFill>
                  <a:schemeClr val="tx1"/>
                </a:solidFill>
                <a:latin typeface="Calibri" pitchFamily="34" charset="0"/>
              </a:defRPr>
            </a:lvl2pPr>
            <a:lvl3pPr marL="1185780" indent="-237155">
              <a:defRPr>
                <a:solidFill>
                  <a:schemeClr val="tx1"/>
                </a:solidFill>
                <a:latin typeface="Calibri" pitchFamily="34" charset="0"/>
              </a:defRPr>
            </a:lvl3pPr>
            <a:lvl4pPr marL="1660090" indent="-237155">
              <a:defRPr>
                <a:solidFill>
                  <a:schemeClr val="tx1"/>
                </a:solidFill>
                <a:latin typeface="Calibri" pitchFamily="34" charset="0"/>
              </a:defRPr>
            </a:lvl4pPr>
            <a:lvl5pPr marL="2134401" indent="-237155">
              <a:defRPr>
                <a:solidFill>
                  <a:schemeClr val="tx1"/>
                </a:solidFill>
                <a:latin typeface="Calibri" pitchFamily="34" charset="0"/>
              </a:defRPr>
            </a:lvl5pPr>
            <a:lvl6pPr marL="2608714" indent="-237155" fontAlgn="base">
              <a:spcBef>
                <a:spcPct val="0"/>
              </a:spcBef>
              <a:spcAft>
                <a:spcPct val="0"/>
              </a:spcAft>
              <a:defRPr>
                <a:solidFill>
                  <a:schemeClr val="tx1"/>
                </a:solidFill>
                <a:latin typeface="Calibri" pitchFamily="34" charset="0"/>
              </a:defRPr>
            </a:lvl6pPr>
            <a:lvl7pPr marL="3083025" indent="-237155" fontAlgn="base">
              <a:spcBef>
                <a:spcPct val="0"/>
              </a:spcBef>
              <a:spcAft>
                <a:spcPct val="0"/>
              </a:spcAft>
              <a:defRPr>
                <a:solidFill>
                  <a:schemeClr val="tx1"/>
                </a:solidFill>
                <a:latin typeface="Calibri" pitchFamily="34" charset="0"/>
              </a:defRPr>
            </a:lvl7pPr>
            <a:lvl8pPr marL="3557337" indent="-237155" fontAlgn="base">
              <a:spcBef>
                <a:spcPct val="0"/>
              </a:spcBef>
              <a:spcAft>
                <a:spcPct val="0"/>
              </a:spcAft>
              <a:defRPr>
                <a:solidFill>
                  <a:schemeClr val="tx1"/>
                </a:solidFill>
                <a:latin typeface="Calibri" pitchFamily="34" charset="0"/>
              </a:defRPr>
            </a:lvl8pPr>
            <a:lvl9pPr marL="4031648" indent="-237155" fontAlgn="base">
              <a:spcBef>
                <a:spcPct val="0"/>
              </a:spcBef>
              <a:spcAft>
                <a:spcPct val="0"/>
              </a:spcAft>
              <a:defRPr>
                <a:solidFill>
                  <a:schemeClr val="tx1"/>
                </a:solidFill>
                <a:latin typeface="Calibri" pitchFamily="34" charset="0"/>
              </a:defRPr>
            </a:lvl9pPr>
          </a:lstStyle>
          <a:p>
            <a:fld id="{FFC73CBB-093A-47D9-8AD0-75E15F648EBF}" type="slidenum">
              <a:rPr lang="en-US" altLang="en-US" smtClean="0"/>
              <a:pPr/>
              <a:t>29</a:t>
            </a:fld>
            <a:endParaRPr lang="en-US" altLang="en-US" dirty="0"/>
          </a:p>
        </p:txBody>
      </p:sp>
      <p:sp>
        <p:nvSpPr>
          <p:cNvPr id="6" name="Slide Image Placeholder 5">
            <a:extLst>
              <a:ext uri="{FF2B5EF4-FFF2-40B4-BE49-F238E27FC236}">
                <a16:creationId xmlns:a16="http://schemas.microsoft.com/office/drawing/2014/main" id="{7842CFBD-CFC9-90D2-A695-B635B3EBD3F8}"/>
              </a:ext>
            </a:extLst>
          </p:cNvPr>
          <p:cNvSpPr>
            <a:spLocks noGrp="1" noRot="1" noChangeAspect="1"/>
          </p:cNvSpPr>
          <p:nvPr>
            <p:ph type="sldImg"/>
          </p:nvPr>
        </p:nvSpPr>
        <p:spPr/>
      </p:sp>
    </p:spTree>
    <p:extLst>
      <p:ext uri="{BB962C8B-B14F-4D97-AF65-F5344CB8AC3E}">
        <p14:creationId xmlns:p14="http://schemas.microsoft.com/office/powerpoint/2010/main" val="270649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The TA Interface is used to create and manage test sessions that students join to complete online tests. </a:t>
            </a:r>
            <a:r>
              <a:rPr lang="en-US" dirty="0"/>
              <a:t>To log in to the TA Interface, go to your portal. Click the appropriate user role card. On the next page, click the system card used for operational or practice test administration. Enter your username and password, and then click Secure Login to continue.</a:t>
            </a:r>
          </a:p>
          <a:p>
            <a:endParaRPr lang="en-US" dirty="0"/>
          </a:p>
          <a:p>
            <a:r>
              <a:rPr lang="en-US" dirty="0"/>
              <a:t>There will be separate system cards for operational tests and practice tests.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a:t>
            </a:fld>
            <a:endParaRPr lang="en-US" dirty="0"/>
          </a:p>
        </p:txBody>
      </p:sp>
      <p:sp>
        <p:nvSpPr>
          <p:cNvPr id="6" name="Slide Image Placeholder 5">
            <a:extLst>
              <a:ext uri="{FF2B5EF4-FFF2-40B4-BE49-F238E27FC236}">
                <a16:creationId xmlns:a16="http://schemas.microsoft.com/office/drawing/2014/main" id="{67E941AA-34C8-2E59-9263-9421A29468E9}"/>
              </a:ext>
            </a:extLst>
          </p:cNvPr>
          <p:cNvSpPr>
            <a:spLocks noGrp="1" noRot="1" noChangeAspect="1"/>
          </p:cNvSpPr>
          <p:nvPr>
            <p:ph type="sldImg"/>
          </p:nvPr>
        </p:nvSpPr>
        <p:spPr/>
      </p:sp>
    </p:spTree>
    <p:extLst>
      <p:ext uri="{BB962C8B-B14F-4D97-AF65-F5344CB8AC3E}">
        <p14:creationId xmlns:p14="http://schemas.microsoft.com/office/powerpoint/2010/main" val="947455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Additionally, if a screen saver is activated during testing, the security breach feature will log the student out of the test. To avoid any such interruption, schools should either deactivate screen savers before students start testing or ensure that screen savers are set to more than the allocated testing time. </a:t>
            </a:r>
          </a:p>
        </p:txBody>
      </p:sp>
      <p:sp>
        <p:nvSpPr>
          <p:cNvPr id="819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0756" indent="-296445">
              <a:defRPr>
                <a:solidFill>
                  <a:schemeClr val="tx1"/>
                </a:solidFill>
                <a:latin typeface="Calibri" pitchFamily="34" charset="0"/>
              </a:defRPr>
            </a:lvl2pPr>
            <a:lvl3pPr marL="1185780" indent="-237155">
              <a:defRPr>
                <a:solidFill>
                  <a:schemeClr val="tx1"/>
                </a:solidFill>
                <a:latin typeface="Calibri" pitchFamily="34" charset="0"/>
              </a:defRPr>
            </a:lvl3pPr>
            <a:lvl4pPr marL="1660090" indent="-237155">
              <a:defRPr>
                <a:solidFill>
                  <a:schemeClr val="tx1"/>
                </a:solidFill>
                <a:latin typeface="Calibri" pitchFamily="34" charset="0"/>
              </a:defRPr>
            </a:lvl4pPr>
            <a:lvl5pPr marL="2134401" indent="-237155">
              <a:defRPr>
                <a:solidFill>
                  <a:schemeClr val="tx1"/>
                </a:solidFill>
                <a:latin typeface="Calibri" pitchFamily="34" charset="0"/>
              </a:defRPr>
            </a:lvl5pPr>
            <a:lvl6pPr marL="2608714" indent="-237155" fontAlgn="base">
              <a:spcBef>
                <a:spcPct val="0"/>
              </a:spcBef>
              <a:spcAft>
                <a:spcPct val="0"/>
              </a:spcAft>
              <a:defRPr>
                <a:solidFill>
                  <a:schemeClr val="tx1"/>
                </a:solidFill>
                <a:latin typeface="Calibri" pitchFamily="34" charset="0"/>
              </a:defRPr>
            </a:lvl6pPr>
            <a:lvl7pPr marL="3083025" indent="-237155" fontAlgn="base">
              <a:spcBef>
                <a:spcPct val="0"/>
              </a:spcBef>
              <a:spcAft>
                <a:spcPct val="0"/>
              </a:spcAft>
              <a:defRPr>
                <a:solidFill>
                  <a:schemeClr val="tx1"/>
                </a:solidFill>
                <a:latin typeface="Calibri" pitchFamily="34" charset="0"/>
              </a:defRPr>
            </a:lvl7pPr>
            <a:lvl8pPr marL="3557337" indent="-237155" fontAlgn="base">
              <a:spcBef>
                <a:spcPct val="0"/>
              </a:spcBef>
              <a:spcAft>
                <a:spcPct val="0"/>
              </a:spcAft>
              <a:defRPr>
                <a:solidFill>
                  <a:schemeClr val="tx1"/>
                </a:solidFill>
                <a:latin typeface="Calibri" pitchFamily="34" charset="0"/>
              </a:defRPr>
            </a:lvl8pPr>
            <a:lvl9pPr marL="4031648" indent="-237155" fontAlgn="base">
              <a:spcBef>
                <a:spcPct val="0"/>
              </a:spcBef>
              <a:spcAft>
                <a:spcPct val="0"/>
              </a:spcAft>
              <a:defRPr>
                <a:solidFill>
                  <a:schemeClr val="tx1"/>
                </a:solidFill>
                <a:latin typeface="Calibri" pitchFamily="34" charset="0"/>
              </a:defRPr>
            </a:lvl9pPr>
          </a:lstStyle>
          <a:p>
            <a:fld id="{FFC73CBB-093A-47D9-8AD0-75E15F648EBF}" type="slidenum">
              <a:rPr lang="en-US" altLang="en-US" smtClean="0"/>
              <a:pPr/>
              <a:t>30</a:t>
            </a:fld>
            <a:endParaRPr lang="en-US" altLang="en-US" dirty="0"/>
          </a:p>
        </p:txBody>
      </p:sp>
      <p:sp>
        <p:nvSpPr>
          <p:cNvPr id="6" name="Slide Image Placeholder 5">
            <a:extLst>
              <a:ext uri="{FF2B5EF4-FFF2-40B4-BE49-F238E27FC236}">
                <a16:creationId xmlns:a16="http://schemas.microsoft.com/office/drawing/2014/main" id="{626D3524-0E4F-1B31-9BF8-6E04758A5005}"/>
              </a:ext>
            </a:extLst>
          </p:cNvPr>
          <p:cNvSpPr>
            <a:spLocks noGrp="1" noRot="1" noChangeAspect="1"/>
          </p:cNvSpPr>
          <p:nvPr>
            <p:ph type="sldImg"/>
          </p:nvPr>
        </p:nvSpPr>
        <p:spPr/>
      </p:sp>
    </p:spTree>
    <p:extLst>
      <p:ext uri="{BB962C8B-B14F-4D97-AF65-F5344CB8AC3E}">
        <p14:creationId xmlns:p14="http://schemas.microsoft.com/office/powerpoint/2010/main" val="89191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pPr lvl="0"/>
            <a:r>
              <a:rPr lang="en-US" altLang="en-US" dirty="0"/>
              <a:t>When students answer the final question on their test, the </a:t>
            </a:r>
            <a:r>
              <a:rPr lang="en-US" dirty="0"/>
              <a:t>review </a:t>
            </a:r>
            <a:r>
              <a:rPr lang="en-US" altLang="en-US" dirty="0"/>
              <a:t>Page will appear, along with a message advising them that the test has been completed. </a:t>
            </a:r>
            <a:r>
              <a:rPr lang="en-US" dirty="0"/>
              <a:t>On this page, students may click any item to review it and change their answer. Unanswered questions are identified with an orange triangle icon, and questions flagged for review are identified with a blue flag. While reviewing items, students may return to the review page at any time by clicking the review button under the items drop down menu. Students who are ready to submit their tests should click Submit Test to finish.</a:t>
            </a:r>
            <a:endParaRPr lang="en-US" altLang="en-US" dirty="0"/>
          </a:p>
        </p:txBody>
      </p:sp>
      <p:sp>
        <p:nvSpPr>
          <p:cNvPr id="839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0756" indent="-296445">
              <a:defRPr>
                <a:solidFill>
                  <a:schemeClr val="tx1"/>
                </a:solidFill>
                <a:latin typeface="Calibri" pitchFamily="34" charset="0"/>
              </a:defRPr>
            </a:lvl2pPr>
            <a:lvl3pPr marL="1185780" indent="-237155">
              <a:defRPr>
                <a:solidFill>
                  <a:schemeClr val="tx1"/>
                </a:solidFill>
                <a:latin typeface="Calibri" pitchFamily="34" charset="0"/>
              </a:defRPr>
            </a:lvl3pPr>
            <a:lvl4pPr marL="1660090" indent="-237155">
              <a:defRPr>
                <a:solidFill>
                  <a:schemeClr val="tx1"/>
                </a:solidFill>
                <a:latin typeface="Calibri" pitchFamily="34" charset="0"/>
              </a:defRPr>
            </a:lvl4pPr>
            <a:lvl5pPr marL="2134401" indent="-237155">
              <a:defRPr>
                <a:solidFill>
                  <a:schemeClr val="tx1"/>
                </a:solidFill>
                <a:latin typeface="Calibri" pitchFamily="34" charset="0"/>
              </a:defRPr>
            </a:lvl5pPr>
            <a:lvl6pPr marL="2608714" indent="-237155" fontAlgn="base">
              <a:spcBef>
                <a:spcPct val="0"/>
              </a:spcBef>
              <a:spcAft>
                <a:spcPct val="0"/>
              </a:spcAft>
              <a:defRPr>
                <a:solidFill>
                  <a:schemeClr val="tx1"/>
                </a:solidFill>
                <a:latin typeface="Calibri" pitchFamily="34" charset="0"/>
              </a:defRPr>
            </a:lvl6pPr>
            <a:lvl7pPr marL="3083025" indent="-237155" fontAlgn="base">
              <a:spcBef>
                <a:spcPct val="0"/>
              </a:spcBef>
              <a:spcAft>
                <a:spcPct val="0"/>
              </a:spcAft>
              <a:defRPr>
                <a:solidFill>
                  <a:schemeClr val="tx1"/>
                </a:solidFill>
                <a:latin typeface="Calibri" pitchFamily="34" charset="0"/>
              </a:defRPr>
            </a:lvl7pPr>
            <a:lvl8pPr marL="3557337" indent="-237155" fontAlgn="base">
              <a:spcBef>
                <a:spcPct val="0"/>
              </a:spcBef>
              <a:spcAft>
                <a:spcPct val="0"/>
              </a:spcAft>
              <a:defRPr>
                <a:solidFill>
                  <a:schemeClr val="tx1"/>
                </a:solidFill>
                <a:latin typeface="Calibri" pitchFamily="34" charset="0"/>
              </a:defRPr>
            </a:lvl8pPr>
            <a:lvl9pPr marL="4031648" indent="-237155" fontAlgn="base">
              <a:spcBef>
                <a:spcPct val="0"/>
              </a:spcBef>
              <a:spcAft>
                <a:spcPct val="0"/>
              </a:spcAft>
              <a:defRPr>
                <a:solidFill>
                  <a:schemeClr val="tx1"/>
                </a:solidFill>
                <a:latin typeface="Calibri" pitchFamily="34" charset="0"/>
              </a:defRPr>
            </a:lvl9pPr>
          </a:lstStyle>
          <a:p>
            <a:fld id="{C8D3C3D7-5E83-42BC-92D4-BF2DA540ED67}" type="slidenum">
              <a:rPr lang="en-US" altLang="en-US" smtClean="0"/>
              <a:pPr/>
              <a:t>31</a:t>
            </a:fld>
            <a:endParaRPr lang="en-US" altLang="en-US" dirty="0"/>
          </a:p>
        </p:txBody>
      </p:sp>
      <p:sp>
        <p:nvSpPr>
          <p:cNvPr id="5" name="Slide Image Placeholder 4">
            <a:extLst>
              <a:ext uri="{FF2B5EF4-FFF2-40B4-BE49-F238E27FC236}">
                <a16:creationId xmlns:a16="http://schemas.microsoft.com/office/drawing/2014/main" id="{94D745D9-AB26-9EE3-7A6D-F2A6CFE9DE1B}"/>
              </a:ext>
            </a:extLst>
          </p:cNvPr>
          <p:cNvSpPr>
            <a:spLocks noGrp="1" noRot="1" noChangeAspect="1"/>
          </p:cNvSpPr>
          <p:nvPr>
            <p:ph type="sldImg"/>
          </p:nvPr>
        </p:nvSpPr>
        <p:spPr/>
      </p:sp>
    </p:spTree>
    <p:extLst>
      <p:ext uri="{BB962C8B-B14F-4D97-AF65-F5344CB8AC3E}">
        <p14:creationId xmlns:p14="http://schemas.microsoft.com/office/powerpoint/2010/main" val="862244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clicking the Submit Test button, students will receive a pop-up message asking if they are sure they want to submit. Clicking No will return them to the review screen. Clicking Yes will take them to the end screen, which shows a message indicating that the test was successfully submitted and advising the student to log out.</a:t>
            </a:r>
          </a:p>
        </p:txBody>
      </p:sp>
      <p:sp>
        <p:nvSpPr>
          <p:cNvPr id="849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0756" indent="-296445">
              <a:defRPr>
                <a:solidFill>
                  <a:schemeClr val="tx1"/>
                </a:solidFill>
                <a:latin typeface="Calibri" pitchFamily="34" charset="0"/>
              </a:defRPr>
            </a:lvl2pPr>
            <a:lvl3pPr marL="1185780" indent="-237155">
              <a:defRPr>
                <a:solidFill>
                  <a:schemeClr val="tx1"/>
                </a:solidFill>
                <a:latin typeface="Calibri" pitchFamily="34" charset="0"/>
              </a:defRPr>
            </a:lvl3pPr>
            <a:lvl4pPr marL="1660090" indent="-237155">
              <a:defRPr>
                <a:solidFill>
                  <a:schemeClr val="tx1"/>
                </a:solidFill>
                <a:latin typeface="Calibri" pitchFamily="34" charset="0"/>
              </a:defRPr>
            </a:lvl4pPr>
            <a:lvl5pPr marL="2134401" indent="-237155">
              <a:defRPr>
                <a:solidFill>
                  <a:schemeClr val="tx1"/>
                </a:solidFill>
                <a:latin typeface="Calibri" pitchFamily="34" charset="0"/>
              </a:defRPr>
            </a:lvl5pPr>
            <a:lvl6pPr marL="2608714" indent="-237155" fontAlgn="base">
              <a:spcBef>
                <a:spcPct val="0"/>
              </a:spcBef>
              <a:spcAft>
                <a:spcPct val="0"/>
              </a:spcAft>
              <a:defRPr>
                <a:solidFill>
                  <a:schemeClr val="tx1"/>
                </a:solidFill>
                <a:latin typeface="Calibri" pitchFamily="34" charset="0"/>
              </a:defRPr>
            </a:lvl6pPr>
            <a:lvl7pPr marL="3083025" indent="-237155" fontAlgn="base">
              <a:spcBef>
                <a:spcPct val="0"/>
              </a:spcBef>
              <a:spcAft>
                <a:spcPct val="0"/>
              </a:spcAft>
              <a:defRPr>
                <a:solidFill>
                  <a:schemeClr val="tx1"/>
                </a:solidFill>
                <a:latin typeface="Calibri" pitchFamily="34" charset="0"/>
              </a:defRPr>
            </a:lvl7pPr>
            <a:lvl8pPr marL="3557337" indent="-237155" fontAlgn="base">
              <a:spcBef>
                <a:spcPct val="0"/>
              </a:spcBef>
              <a:spcAft>
                <a:spcPct val="0"/>
              </a:spcAft>
              <a:defRPr>
                <a:solidFill>
                  <a:schemeClr val="tx1"/>
                </a:solidFill>
                <a:latin typeface="Calibri" pitchFamily="34" charset="0"/>
              </a:defRPr>
            </a:lvl8pPr>
            <a:lvl9pPr marL="4031648" indent="-237155" fontAlgn="base">
              <a:spcBef>
                <a:spcPct val="0"/>
              </a:spcBef>
              <a:spcAft>
                <a:spcPct val="0"/>
              </a:spcAft>
              <a:defRPr>
                <a:solidFill>
                  <a:schemeClr val="tx1"/>
                </a:solidFill>
                <a:latin typeface="Calibri" pitchFamily="34" charset="0"/>
              </a:defRPr>
            </a:lvl9pPr>
          </a:lstStyle>
          <a:p>
            <a:fld id="{9A6D321D-E7FD-4331-BB67-819E9384E6DD}" type="slidenum">
              <a:rPr lang="en-US" altLang="en-US" smtClean="0"/>
              <a:pPr/>
              <a:t>32</a:t>
            </a:fld>
            <a:endParaRPr lang="en-US" altLang="en-US" dirty="0"/>
          </a:p>
        </p:txBody>
      </p:sp>
      <p:sp>
        <p:nvSpPr>
          <p:cNvPr id="6" name="Slide Image Placeholder 5">
            <a:extLst>
              <a:ext uri="{FF2B5EF4-FFF2-40B4-BE49-F238E27FC236}">
                <a16:creationId xmlns:a16="http://schemas.microsoft.com/office/drawing/2014/main" id="{9015552A-D8C3-A2C6-0AE6-6B967ACE22DA}"/>
              </a:ext>
            </a:extLst>
          </p:cNvPr>
          <p:cNvSpPr>
            <a:spLocks noGrp="1" noRot="1" noChangeAspect="1"/>
          </p:cNvSpPr>
          <p:nvPr>
            <p:ph type="sldImg"/>
          </p:nvPr>
        </p:nvSpPr>
        <p:spPr/>
      </p:sp>
    </p:spTree>
    <p:extLst>
      <p:ext uri="{BB962C8B-B14F-4D97-AF65-F5344CB8AC3E}">
        <p14:creationId xmlns:p14="http://schemas.microsoft.com/office/powerpoint/2010/main" val="3291895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r>
              <a:rPr lang="en-US" altLang="en-US" dirty="0"/>
              <a:t>While students are taking their test, their test administrator can monitor their status from the Students in your Operational Test Session table on the TA interface. The table shows Student Name</a:t>
            </a:r>
            <a:r>
              <a:rPr lang="en-US" altLang="ja-JP" dirty="0"/>
              <a:t>, SSID, Opportunity Number, Test Name, Test Status, Test Settings, and an Actions column. </a:t>
            </a:r>
          </a:p>
          <a:p>
            <a:endParaRPr lang="en-US" altLang="ja-JP" dirty="0"/>
          </a:p>
          <a:p>
            <a:r>
              <a:rPr lang="en-US" altLang="en-US" dirty="0"/>
              <a:t>The Test Status column indicates the student’</a:t>
            </a:r>
            <a:r>
              <a:rPr lang="en-US" altLang="ja-JP" dirty="0"/>
              <a:t>s progress through the items in the test. It shows the total number of items completed thus far and the total number of items in the test. </a:t>
            </a:r>
            <a:r>
              <a:rPr lang="en-US" altLang="en-US" dirty="0"/>
              <a:t>If the tests are segmented, the Test Status column may also indicate the segment ID, if this feature is enabled.</a:t>
            </a:r>
            <a:r>
              <a:rPr lang="en-US" altLang="ja-JP" dirty="0"/>
              <a:t> </a:t>
            </a:r>
          </a:p>
          <a:p>
            <a:r>
              <a:rPr lang="en-US" altLang="ja-JP" dirty="0"/>
              <a:t>The Test Settings column will display either Standard or Custom. This column displays Custom when a student’s test settings are different from the default settings for that test. Click the Eye button to view a student’s test settings. </a:t>
            </a:r>
            <a:endParaRPr lang="en-US" altLang="en-US" dirty="0"/>
          </a:p>
          <a:p>
            <a:r>
              <a:rPr lang="en-US" altLang="ja-JP" dirty="0"/>
              <a:t>The Actions column displays a notification when students request a printout or pause a test. </a:t>
            </a:r>
          </a:p>
          <a:p>
            <a:endParaRPr lang="en-US" alt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C7E8C367-99A8-465F-93FB-7F5E61F59531}" type="slidenum">
              <a:rPr lang="en-US" altLang="en-US" smtClean="0"/>
              <a:pPr/>
              <a:t>33</a:t>
            </a:fld>
            <a:endParaRPr lang="en-US" altLang="en-US" dirty="0"/>
          </a:p>
        </p:txBody>
      </p:sp>
      <p:sp>
        <p:nvSpPr>
          <p:cNvPr id="5" name="Slide Image Placeholder 4">
            <a:extLst>
              <a:ext uri="{FF2B5EF4-FFF2-40B4-BE49-F238E27FC236}">
                <a16:creationId xmlns:a16="http://schemas.microsoft.com/office/drawing/2014/main" id="{1A401DC2-5416-5537-E679-C4E06D986AC5}"/>
              </a:ext>
            </a:extLst>
          </p:cNvPr>
          <p:cNvSpPr>
            <a:spLocks noGrp="1" noRot="1" noChangeAspect="1"/>
          </p:cNvSpPr>
          <p:nvPr>
            <p:ph type="sldImg"/>
          </p:nvPr>
        </p:nvSpPr>
        <p:spPr/>
      </p:sp>
    </p:spTree>
    <p:extLst>
      <p:ext uri="{BB962C8B-B14F-4D97-AF65-F5344CB8AC3E}">
        <p14:creationId xmlns:p14="http://schemas.microsoft.com/office/powerpoint/2010/main" val="2285733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r>
              <a:rPr lang="en-US" altLang="en-US" dirty="0"/>
              <a:t>Students with a Print on Request accommodation can request printouts of stimuli and/or items, depending on their settings. </a:t>
            </a:r>
          </a:p>
          <a:p>
            <a:endParaRPr lang="en-US" altLang="en-US" dirty="0"/>
          </a:p>
          <a:p>
            <a:r>
              <a:rPr lang="en-US" altLang="en-US" dirty="0"/>
              <a:t>When a student sends a print request, the </a:t>
            </a:r>
            <a:r>
              <a:rPr lang="en-US" altLang="ja-JP" dirty="0"/>
              <a:t>Printer button will appear in the Requests column on the Test Administrator’s monitoring screen. Click the button to view the request. </a:t>
            </a:r>
          </a:p>
          <a:p>
            <a:r>
              <a:rPr lang="en-US" altLang="en-US" dirty="0"/>
              <a:t>If you click the Check button to </a:t>
            </a:r>
            <a:r>
              <a:rPr lang="en-US" altLang="ja-JP" dirty="0"/>
              <a:t>approve the print request, a cover sheet containing the student’s name and SSID will display in a new browser window. No test content will ever display on your screen. </a:t>
            </a:r>
          </a:p>
          <a:p>
            <a:r>
              <a:rPr lang="en-US" altLang="en-US" dirty="0"/>
              <a:t>Click </a:t>
            </a:r>
            <a:r>
              <a:rPr lang="en-US" altLang="ja-JP" dirty="0"/>
              <a:t>Print in the new window to complete the print request. A printer dialog box will display. </a:t>
            </a:r>
          </a:p>
          <a:p>
            <a:r>
              <a:rPr lang="en-US" altLang="en-US" dirty="0"/>
              <a:t>Click OK </a:t>
            </a:r>
            <a:r>
              <a:rPr lang="en-US" altLang="ja-JP" dirty="0"/>
              <a:t>to send the request to the printer. </a:t>
            </a:r>
          </a:p>
          <a:p>
            <a:r>
              <a:rPr lang="en-US" altLang="en-US" dirty="0"/>
              <a:t>If you click the X button to </a:t>
            </a:r>
            <a:r>
              <a:rPr lang="en-US" altLang="ja-JP" dirty="0"/>
              <a:t>deny the print request, nothing will be printed.</a:t>
            </a:r>
          </a:p>
          <a:p>
            <a:r>
              <a:rPr lang="en-US" altLang="en-US" dirty="0"/>
              <a:t> </a:t>
            </a:r>
          </a:p>
          <a:p>
            <a:r>
              <a:rPr lang="en-US" altLang="en-US" dirty="0"/>
              <a:t>Before approving the student’</a:t>
            </a:r>
            <a:r>
              <a:rPr lang="en-US" altLang="ja-JP" dirty="0"/>
              <a:t>s print request, ensure that it will be sent to a printer that is monitored by staff who have been trained in test security. All printed test items, stimuli, and reading passages must be securely stored and destroyed immediately following a testing session.</a:t>
            </a:r>
          </a:p>
          <a:p>
            <a:endParaRPr lang="en-US" alt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34</a:t>
            </a:fld>
            <a:endParaRPr lang="en-US" altLang="en-US" dirty="0"/>
          </a:p>
        </p:txBody>
      </p:sp>
      <p:sp>
        <p:nvSpPr>
          <p:cNvPr id="5" name="Slide Image Placeholder 4">
            <a:extLst>
              <a:ext uri="{FF2B5EF4-FFF2-40B4-BE49-F238E27FC236}">
                <a16:creationId xmlns:a16="http://schemas.microsoft.com/office/drawing/2014/main" id="{B5299A6A-D07C-52C5-525A-0DF0F866ACA6}"/>
              </a:ext>
            </a:extLst>
          </p:cNvPr>
          <p:cNvSpPr>
            <a:spLocks noGrp="1" noRot="1" noChangeAspect="1"/>
          </p:cNvSpPr>
          <p:nvPr>
            <p:ph type="sldImg"/>
          </p:nvPr>
        </p:nvSpPr>
        <p:spPr/>
      </p:sp>
    </p:spTree>
    <p:extLst>
      <p:ext uri="{BB962C8B-B14F-4D97-AF65-F5344CB8AC3E}">
        <p14:creationId xmlns:p14="http://schemas.microsoft.com/office/powerpoint/2010/main" val="355615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Approved Requests button allows the Test Administrator to view a list of every print request they approved during the current session. To print this list for your own records, click Print at the top of the Print Requests window.</a:t>
            </a:r>
          </a:p>
        </p:txBody>
      </p:sp>
      <p:sp>
        <p:nvSpPr>
          <p:cNvPr id="4" name="Slide Number Placeholder 3"/>
          <p:cNvSpPr>
            <a:spLocks noGrp="1"/>
          </p:cNvSpPr>
          <p:nvPr>
            <p:ph type="sldNum" sz="quarter" idx="10"/>
          </p:nvPr>
        </p:nvSpPr>
        <p:spPr/>
        <p:txBody>
          <a:bodyPr/>
          <a:lstStyle/>
          <a:p>
            <a:fld id="{E8B097D6-EE9F-415D-9708-2BB67BC396CD}" type="slidenum">
              <a:rPr lang="en-US" smtClean="0"/>
              <a:pPr/>
              <a:t>35</a:t>
            </a:fld>
            <a:endParaRPr lang="en-US" dirty="0"/>
          </a:p>
        </p:txBody>
      </p:sp>
      <p:sp>
        <p:nvSpPr>
          <p:cNvPr id="6" name="Slide Image Placeholder 5">
            <a:extLst>
              <a:ext uri="{FF2B5EF4-FFF2-40B4-BE49-F238E27FC236}">
                <a16:creationId xmlns:a16="http://schemas.microsoft.com/office/drawing/2014/main" id="{77828D43-D71B-5A9F-986B-EC767201A6DF}"/>
              </a:ext>
            </a:extLst>
          </p:cNvPr>
          <p:cNvSpPr>
            <a:spLocks noGrp="1" noRot="1" noChangeAspect="1"/>
          </p:cNvSpPr>
          <p:nvPr>
            <p:ph type="sldImg"/>
          </p:nvPr>
        </p:nvSpPr>
        <p:spPr/>
      </p:sp>
    </p:spTree>
    <p:extLst>
      <p:ext uri="{BB962C8B-B14F-4D97-AF65-F5344CB8AC3E}">
        <p14:creationId xmlns:p14="http://schemas.microsoft.com/office/powerpoint/2010/main" val="264886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p:cNvSpPr>
            <a:spLocks noGrp="1"/>
          </p:cNvSpPr>
          <p:nvPr>
            <p:ph type="body" idx="1"/>
          </p:nvPr>
        </p:nvSpPr>
        <p:spPr/>
        <p:txBody>
          <a:bodyPr/>
          <a:lstStyle/>
          <a:p>
            <a:r>
              <a:rPr lang="en-US" altLang="en-US" dirty="0"/>
              <a:t>If you wish to print a snapshot of the Test Administrator Interface in its current view, click the </a:t>
            </a:r>
            <a:r>
              <a:rPr lang="en-US" altLang="ja-JP" dirty="0"/>
              <a:t>Print Session button. This can be useful for tracking which students did not complete their tests and may need to be scheduled for another test session. It may be necessary to set the page layout to landscape or adjust the margins in the Print Preview screen in order for the list to fit on the page. Remember that any printouts containing personally identifiable student information must be securely stored and should be destroyed after use.</a:t>
            </a:r>
            <a:endParaRPr lang="en-US" altLang="en-US" dirty="0"/>
          </a:p>
          <a:p>
            <a:endParaRPr lang="en-US" altLang="en-US" dirty="0"/>
          </a:p>
        </p:txBody>
      </p:sp>
      <p:sp>
        <p:nvSpPr>
          <p:cNvPr id="4710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9D90BC52-05D8-4847-8A65-D725FDD24E05}" type="slidenum">
              <a:rPr lang="en-US" altLang="en-US" smtClean="0"/>
              <a:pPr/>
              <a:t>36</a:t>
            </a:fld>
            <a:endParaRPr lang="en-US" altLang="en-US" dirty="0"/>
          </a:p>
        </p:txBody>
      </p:sp>
      <p:sp>
        <p:nvSpPr>
          <p:cNvPr id="5" name="Slide Image Placeholder 4">
            <a:extLst>
              <a:ext uri="{FF2B5EF4-FFF2-40B4-BE49-F238E27FC236}">
                <a16:creationId xmlns:a16="http://schemas.microsoft.com/office/drawing/2014/main" id="{628196FD-D953-F10B-8499-AE8D2F476E7C}"/>
              </a:ext>
            </a:extLst>
          </p:cNvPr>
          <p:cNvSpPr>
            <a:spLocks noGrp="1" noRot="1" noChangeAspect="1"/>
          </p:cNvSpPr>
          <p:nvPr>
            <p:ph type="sldImg"/>
          </p:nvPr>
        </p:nvSpPr>
        <p:spPr/>
      </p:sp>
    </p:spTree>
    <p:extLst>
      <p:ext uri="{BB962C8B-B14F-4D97-AF65-F5344CB8AC3E}">
        <p14:creationId xmlns:p14="http://schemas.microsoft.com/office/powerpoint/2010/main" val="3065405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en-US" dirty="0"/>
              <a:t>There are two options within the Test Administrator Interface to pause or stop testing once it has begun. You can pause an individual student’</a:t>
            </a:r>
            <a:r>
              <a:rPr lang="en-US" altLang="ja-JP" dirty="0"/>
              <a:t>s test or stop the entire session. This slide lists some differences between the pause and stop functions. Note that if you stop an entire test session you will need to start a new session and students will need to log back in again in order to resume testing.</a:t>
            </a: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E7F032CD-7714-4681-BE5E-14D314D6297F}" type="slidenum">
              <a:rPr lang="en-US" altLang="en-US" smtClean="0"/>
              <a:pPr/>
              <a:t>37</a:t>
            </a:fld>
            <a:endParaRPr lang="en-US" altLang="en-US" dirty="0"/>
          </a:p>
        </p:txBody>
      </p:sp>
      <p:sp>
        <p:nvSpPr>
          <p:cNvPr id="5" name="Slide Image Placeholder 4">
            <a:extLst>
              <a:ext uri="{FF2B5EF4-FFF2-40B4-BE49-F238E27FC236}">
                <a16:creationId xmlns:a16="http://schemas.microsoft.com/office/drawing/2014/main" id="{A56C12D4-E8C2-6E5C-A5C4-A949B61443EA}"/>
              </a:ext>
            </a:extLst>
          </p:cNvPr>
          <p:cNvSpPr>
            <a:spLocks noGrp="1" noRot="1" noChangeAspect="1"/>
          </p:cNvSpPr>
          <p:nvPr>
            <p:ph type="sldImg"/>
          </p:nvPr>
        </p:nvSpPr>
        <p:spPr/>
      </p:sp>
    </p:spTree>
    <p:extLst>
      <p:ext uri="{BB962C8B-B14F-4D97-AF65-F5344CB8AC3E}">
        <p14:creationId xmlns:p14="http://schemas.microsoft.com/office/powerpoint/2010/main" val="2448193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ja-JP" dirty="0"/>
              <a:t>To pause an individual student’s test, click the Pause button on the monitoring screen for that student. When prompted, click OK to confirm that you want to pause the test. This option would be appropriate if a student becomes ill, for example. In the event of an emergency that requires all students to stop testing, the Test Administrator can pause all students</a:t>
            </a:r>
            <a:r>
              <a:rPr lang="ja-JP" altLang="en-US" dirty="0"/>
              <a:t>’</a:t>
            </a:r>
            <a:r>
              <a:rPr lang="en-US" altLang="ja-JP" dirty="0"/>
              <a:t> tests by stopping the session. </a:t>
            </a:r>
          </a:p>
          <a:p>
            <a:endParaRPr lang="en-US" altLang="ja-JP" dirty="0"/>
          </a:p>
          <a:p>
            <a:r>
              <a:rPr lang="en-US" altLang="ja-JP" dirty="0"/>
              <a:t>If you stop the session, all in-progress tests will be paused. If a session stops, it cannot be resumed. The Test Administrator will have to create a new session and give the new session ID to students so that they can resume testing. To stop the entire test session for all students: </a:t>
            </a:r>
          </a:p>
          <a:p>
            <a:r>
              <a:rPr lang="en-US" altLang="en-US" dirty="0"/>
              <a:t>Click the </a:t>
            </a:r>
            <a:r>
              <a:rPr lang="en-US" altLang="ja-JP" dirty="0"/>
              <a:t>Stop button in the upper right corner of the screen. A pop-up message will appear requesting verification to end the session and log students out. </a:t>
            </a:r>
          </a:p>
          <a:p>
            <a:r>
              <a:rPr lang="en-US" altLang="en-US" dirty="0"/>
              <a:t>Click </a:t>
            </a:r>
            <a:r>
              <a:rPr lang="en-US" altLang="ja-JP" dirty="0"/>
              <a:t>OK to continue. </a:t>
            </a:r>
            <a:endParaRPr lang="en-US" altLang="en-US" dirty="0"/>
          </a:p>
          <a:p>
            <a:endParaRPr lang="en-US" altLang="en-US" dirty="0"/>
          </a:p>
          <a:p>
            <a:r>
              <a:rPr lang="en-US" altLang="en-US" dirty="0"/>
              <a:t>If you forget to log out before leaving the testing area, the session will close automatically after 30 minutes of inactivity on both the Test Administrator and Student computers. The Test Administrator would then need to create a new session and provide the new session ID to students in order to resume testing.</a:t>
            </a:r>
          </a:p>
          <a:p>
            <a:endParaRPr lang="en-US" altLang="en-US" dirty="0"/>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E7F032CD-7714-4681-BE5E-14D314D6297F}" type="slidenum">
              <a:rPr lang="en-US" altLang="en-US" smtClean="0"/>
              <a:pPr/>
              <a:t>38</a:t>
            </a:fld>
            <a:endParaRPr lang="en-US" altLang="en-US" dirty="0"/>
          </a:p>
        </p:txBody>
      </p:sp>
      <p:sp>
        <p:nvSpPr>
          <p:cNvPr id="5" name="Slide Image Placeholder 4">
            <a:extLst>
              <a:ext uri="{FF2B5EF4-FFF2-40B4-BE49-F238E27FC236}">
                <a16:creationId xmlns:a16="http://schemas.microsoft.com/office/drawing/2014/main" id="{AAE5A790-C500-B5B9-3697-55DC5122E104}"/>
              </a:ext>
            </a:extLst>
          </p:cNvPr>
          <p:cNvSpPr>
            <a:spLocks noGrp="1" noRot="1" noChangeAspect="1"/>
          </p:cNvSpPr>
          <p:nvPr>
            <p:ph type="sldImg"/>
          </p:nvPr>
        </p:nvSpPr>
        <p:spPr/>
      </p:sp>
    </p:spTree>
    <p:extLst>
      <p:ext uri="{BB962C8B-B14F-4D97-AF65-F5344CB8AC3E}">
        <p14:creationId xmlns:p14="http://schemas.microsoft.com/office/powerpoint/2010/main" val="1612407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en-US" dirty="0"/>
              <a:t>When the system detects that a student is no longer in a test session, an information icon will appear in the Actions column for that student. Click the ‘</a:t>
            </a:r>
            <a:r>
              <a:rPr lang="en-US" altLang="en-US" dirty="0" err="1"/>
              <a:t>i</a:t>
            </a:r>
            <a:r>
              <a:rPr lang="en-US" altLang="en-US" dirty="0"/>
              <a:t>’ button to view a description of the student’s status, including why the student is no longer in the test session. </a:t>
            </a:r>
          </a:p>
          <a:p>
            <a:endParaRPr lang="en-US" altLang="en-US" dirty="0"/>
          </a:p>
          <a:p>
            <a:r>
              <a:rPr lang="en-US" altLang="en-US" dirty="0"/>
              <a:t>This information can help you diagnose why a student has unexpectedly left a test session. The information that appears will tell you whether a student’s test has been paused due to the student clicking the Pause button, a session timeout, or some other reason.</a:t>
            </a:r>
          </a:p>
          <a:p>
            <a:endParaRPr lang="en-US" altLang="en-US" dirty="0"/>
          </a:p>
          <a:p>
            <a:r>
              <a:rPr lang="en-US" altLang="en-US" dirty="0"/>
              <a:t>For a full list of status descriptions that can appear during a test session, please consult the TA User Guide.</a:t>
            </a:r>
          </a:p>
          <a:p>
            <a:endParaRPr lang="en-US" altLang="en-US" dirty="0"/>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E7F032CD-7714-4681-BE5E-14D314D6297F}" type="slidenum">
              <a:rPr lang="en-US" altLang="en-US" smtClean="0"/>
              <a:pPr/>
              <a:t>39</a:t>
            </a:fld>
            <a:endParaRPr lang="en-US" altLang="en-US" dirty="0"/>
          </a:p>
        </p:txBody>
      </p:sp>
      <p:sp>
        <p:nvSpPr>
          <p:cNvPr id="5" name="Slide Image Placeholder 4">
            <a:extLst>
              <a:ext uri="{FF2B5EF4-FFF2-40B4-BE49-F238E27FC236}">
                <a16:creationId xmlns:a16="http://schemas.microsoft.com/office/drawing/2014/main" id="{4776495B-2798-9865-234B-C95A8F25F107}"/>
              </a:ext>
            </a:extLst>
          </p:cNvPr>
          <p:cNvSpPr>
            <a:spLocks noGrp="1" noRot="1" noChangeAspect="1"/>
          </p:cNvSpPr>
          <p:nvPr>
            <p:ph type="sldImg"/>
          </p:nvPr>
        </p:nvSpPr>
        <p:spPr/>
      </p:sp>
    </p:spTree>
    <p:extLst>
      <p:ext uri="{BB962C8B-B14F-4D97-AF65-F5344CB8AC3E}">
        <p14:creationId xmlns:p14="http://schemas.microsoft.com/office/powerpoint/2010/main" val="141597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Notes Placeholder 2"/>
          <p:cNvSpPr>
            <a:spLocks noGrp="1"/>
          </p:cNvSpPr>
          <p:nvPr>
            <p:ph type="body" idx="1"/>
          </p:nvPr>
        </p:nvSpPr>
        <p:spPr/>
        <p:txBody>
          <a:bodyPr/>
          <a:lstStyle/>
          <a:p>
            <a:r>
              <a:rPr lang="en-US" altLang="en-US" dirty="0"/>
              <a:t>Once the Test Administrator has logged in according to the directions on the previous slide, they will see the Test Administrator Interface with the Test Selection window open by default. From the Test Administrator Interface, you can access the features you need to create and manage test sessions, look up students, and access help information. </a:t>
            </a:r>
          </a:p>
          <a:p>
            <a:endParaRPr lang="en-US" altLang="en-US" dirty="0"/>
          </a:p>
          <a:p>
            <a:r>
              <a:rPr lang="en-US" dirty="0"/>
              <a:t>When a user first logs in to the </a:t>
            </a:r>
            <a:r>
              <a:rPr lang="en-US" altLang="en-US" dirty="0"/>
              <a:t>Test Administrator</a:t>
            </a:r>
            <a:r>
              <a:rPr lang="en-US" dirty="0"/>
              <a:t> Interface, the Test Selection window appears automatically. This window closes when the </a:t>
            </a:r>
            <a:r>
              <a:rPr lang="en-US" altLang="en-US" dirty="0"/>
              <a:t>Test Administrator</a:t>
            </a:r>
            <a:r>
              <a:rPr lang="en-US" dirty="0"/>
              <a:t> starts the session. </a:t>
            </a:r>
          </a:p>
          <a:p>
            <a:endParaRPr lang="en-US" altLang="en-US" dirty="0"/>
          </a:p>
        </p:txBody>
      </p:sp>
      <p:sp>
        <p:nvSpPr>
          <p:cNvPr id="4301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22D790C6-979B-4CFD-836D-81E5E5750C66}" type="slidenum">
              <a:rPr lang="en-US" altLang="en-US" smtClean="0"/>
              <a:pPr/>
              <a:t>4</a:t>
            </a:fld>
            <a:endParaRPr lang="en-US" altLang="en-US" dirty="0"/>
          </a:p>
        </p:txBody>
      </p:sp>
      <p:sp>
        <p:nvSpPr>
          <p:cNvPr id="5" name="Slide Image Placeholder 4">
            <a:extLst>
              <a:ext uri="{FF2B5EF4-FFF2-40B4-BE49-F238E27FC236}">
                <a16:creationId xmlns:a16="http://schemas.microsoft.com/office/drawing/2014/main" id="{4F90E970-5468-D628-3B36-C9F7D2154725}"/>
              </a:ext>
            </a:extLst>
          </p:cNvPr>
          <p:cNvSpPr>
            <a:spLocks noGrp="1" noRot="1" noChangeAspect="1"/>
          </p:cNvSpPr>
          <p:nvPr>
            <p:ph type="sldImg"/>
          </p:nvPr>
        </p:nvSpPr>
        <p:spPr/>
      </p:sp>
    </p:spTree>
    <p:extLst>
      <p:ext uri="{BB962C8B-B14F-4D97-AF65-F5344CB8AC3E}">
        <p14:creationId xmlns:p14="http://schemas.microsoft.com/office/powerpoint/2010/main" val="2587302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t>To log out of the Test Administrator Interface, click the </a:t>
            </a:r>
            <a:r>
              <a:rPr lang="en-US" altLang="ja-JP" dirty="0"/>
              <a:t>Logout button in the upper-right corner of the screen. It is preferable to log out only after stopping your active test session, as logging out will cause all in-progress tests to be paused. A confirmation message will appear, asking you to confirm that you want to exit the site and pause all students</a:t>
            </a:r>
            <a:r>
              <a:rPr lang="ja-JP" altLang="en-US" dirty="0"/>
              <a:t>’</a:t>
            </a:r>
            <a:r>
              <a:rPr lang="en-US" altLang="ja-JP" dirty="0"/>
              <a:t> in-progress tests. This scenario also occurs when you navigate to another site from the Test Administrator Interface. However, regardless of when or how you log out or navigate away from the Test Administrator Interface, student data will NOT be lost. If the Test Administrator needs to access another application, we recommend opening it in a separate browser window.</a:t>
            </a:r>
          </a:p>
          <a:p>
            <a:r>
              <a:rPr lang="en-US" altLang="en-US" dirty="0"/>
              <a:t> </a:t>
            </a:r>
          </a:p>
          <a:p>
            <a:r>
              <a:rPr lang="en-US" altLang="en-US" dirty="0"/>
              <a:t>Click </a:t>
            </a:r>
            <a:r>
              <a:rPr lang="en-US" altLang="ja-JP" dirty="0"/>
              <a:t>Yes to proceed. When all students have completed testing, refer to the Test Administration Manual for instructions on destroying any printed testing materials and reporting test improprieties or irregularities.</a:t>
            </a: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F550DFFA-94C9-4627-B76F-9A502F19CAF2}" type="slidenum">
              <a:rPr lang="en-US" altLang="en-US" smtClean="0"/>
              <a:pPr/>
              <a:t>40</a:t>
            </a:fld>
            <a:endParaRPr lang="en-US" altLang="en-US" dirty="0"/>
          </a:p>
        </p:txBody>
      </p:sp>
      <p:sp>
        <p:nvSpPr>
          <p:cNvPr id="5" name="Slide Image Placeholder 4">
            <a:extLst>
              <a:ext uri="{FF2B5EF4-FFF2-40B4-BE49-F238E27FC236}">
                <a16:creationId xmlns:a16="http://schemas.microsoft.com/office/drawing/2014/main" id="{0F41ECC1-4CF7-E203-2DD8-C8FB4A0510F3}"/>
              </a:ext>
            </a:extLst>
          </p:cNvPr>
          <p:cNvSpPr>
            <a:spLocks noGrp="1" noRot="1" noChangeAspect="1"/>
          </p:cNvSpPr>
          <p:nvPr>
            <p:ph type="sldImg"/>
          </p:nvPr>
        </p:nvSpPr>
        <p:spPr/>
      </p:sp>
    </p:spTree>
    <p:extLst>
      <p:ext uri="{BB962C8B-B14F-4D97-AF65-F5344CB8AC3E}">
        <p14:creationId xmlns:p14="http://schemas.microsoft.com/office/powerpoint/2010/main" val="2640954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dirty="0"/>
              <a:t>This table presents some of the common issues that Test Administrators or students may encounter during a test session. Please take a moment to review this information. For more detailed information and additional technical tips, please refer to the Test Administration Manual and the technical resources for Technology Coordinators on the state portal.  </a:t>
            </a:r>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08E9FBCF-0D07-40A6-84E0-D0A3AB753445}" type="slidenum">
              <a:rPr lang="en-US" altLang="en-US" smtClean="0"/>
              <a:pPr/>
              <a:t>41</a:t>
            </a:fld>
            <a:endParaRPr lang="en-US" altLang="en-US" dirty="0"/>
          </a:p>
        </p:txBody>
      </p:sp>
      <p:sp>
        <p:nvSpPr>
          <p:cNvPr id="5" name="Slide Image Placeholder 4">
            <a:extLst>
              <a:ext uri="{FF2B5EF4-FFF2-40B4-BE49-F238E27FC236}">
                <a16:creationId xmlns:a16="http://schemas.microsoft.com/office/drawing/2014/main" id="{55AA893D-B9D4-C125-C8D9-81FF974541EC}"/>
              </a:ext>
            </a:extLst>
          </p:cNvPr>
          <p:cNvSpPr>
            <a:spLocks noGrp="1" noRot="1" noChangeAspect="1"/>
          </p:cNvSpPr>
          <p:nvPr>
            <p:ph type="sldImg"/>
          </p:nvPr>
        </p:nvSpPr>
        <p:spPr/>
      </p:sp>
    </p:spTree>
    <p:extLst>
      <p:ext uri="{BB962C8B-B14F-4D97-AF65-F5344CB8AC3E}">
        <p14:creationId xmlns:p14="http://schemas.microsoft.com/office/powerpoint/2010/main" val="35490012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Thank you for viewing this training module. If you need additional information, please take some time to review the resources posted on the portal and sign up to receive notifications as additional resources are added to the portal. </a:t>
            </a:r>
          </a:p>
          <a:p>
            <a:endParaRPr lang="en-US" altLang="en-US" dirty="0"/>
          </a:p>
          <a:p>
            <a:r>
              <a:rPr lang="en-US" altLang="en-US" dirty="0"/>
              <a:t>For further assistance, please consult your state’s Help Desk. </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42</a:t>
            </a:fld>
            <a:endParaRPr lang="en-US" dirty="0"/>
          </a:p>
        </p:txBody>
      </p:sp>
      <p:sp>
        <p:nvSpPr>
          <p:cNvPr id="6" name="Slide Image Placeholder 5">
            <a:extLst>
              <a:ext uri="{FF2B5EF4-FFF2-40B4-BE49-F238E27FC236}">
                <a16:creationId xmlns:a16="http://schemas.microsoft.com/office/drawing/2014/main" id="{D7D67666-680A-8278-EC14-CFDE78CA5A4C}"/>
              </a:ext>
            </a:extLst>
          </p:cNvPr>
          <p:cNvSpPr>
            <a:spLocks noGrp="1" noRot="1" noChangeAspect="1"/>
          </p:cNvSpPr>
          <p:nvPr>
            <p:ph type="sldImg"/>
          </p:nvPr>
        </p:nvSpPr>
        <p:spPr/>
      </p:sp>
    </p:spTree>
    <p:extLst>
      <p:ext uri="{BB962C8B-B14F-4D97-AF65-F5344CB8AC3E}">
        <p14:creationId xmlns:p14="http://schemas.microsoft.com/office/powerpoint/2010/main" val="298457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The first step in administering a test is to create a test session. This should be done less than 20 minutes prior to starting the test in order to prevent the system from timing out. The list of students in the session will generate automatically when the students log in to the session. </a:t>
            </a:r>
          </a:p>
          <a:p>
            <a:endParaRPr lang="en-US" altLang="en-US" dirty="0"/>
          </a:p>
          <a:p>
            <a:r>
              <a:rPr lang="en-US" altLang="en-US" dirty="0"/>
              <a:t>You can create test sessions in the Test Selection window that appears when you log in. You can click the Plus Sign button next to a category name to view the tests in that category. To create a test session, click one or more tests to administer</a:t>
            </a:r>
            <a:r>
              <a:rPr lang="en-US" altLang="ja-JP" dirty="0"/>
              <a:t>. </a:t>
            </a:r>
            <a:r>
              <a:rPr lang="en-US" dirty="0"/>
              <a:t>You may select all available tests listed, for all grade levels and all content areas. Students will only have access to the tests you select for them that they are eligible to take. </a:t>
            </a:r>
          </a:p>
          <a:p>
            <a:endParaRPr lang="en-US" altLang="en-US" dirty="0"/>
          </a:p>
          <a:p>
            <a:r>
              <a:rPr lang="en-US" altLang="en-US" dirty="0"/>
              <a:t>Once you select your tests, the </a:t>
            </a:r>
            <a:r>
              <a:rPr lang="en-US" altLang="ja-JP" dirty="0"/>
              <a:t>Start Session button in the lower-left corner of the window activates. Click the Start Session button. Please note, the exact name of this button may vary depending on whether the TA is in the practice test administration site or the operational test administration site. The system will automatically generate a session ID. This ID must be provided to students in order for them to log in. The Test Administrator may write it on the board or provide it to students using a printed card or similar method. If you do provide students with the information on paper, be sure to collect and destroy it when the session is complete. </a:t>
            </a:r>
          </a:p>
          <a:p>
            <a:endParaRPr lang="en-US" altLang="en-US" dirty="0"/>
          </a:p>
          <a:p>
            <a:r>
              <a:rPr lang="en-US" altLang="en-US" dirty="0"/>
              <a:t>You should also note the session ID for your own records. If you are involuntarily logged out of the session due to an inactivity timeout or other event, entering the session ID will allow you to resume the session. If you do not have this information when you try to resume, you will be unable to do so. </a:t>
            </a:r>
          </a:p>
        </p:txBody>
      </p:sp>
      <p:sp>
        <p:nvSpPr>
          <p:cNvPr id="4813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9E2FE85B-480D-4383-B793-95682ED89CE5}" type="slidenum">
              <a:rPr lang="en-US" altLang="en-US" smtClean="0"/>
              <a:pPr/>
              <a:t>5</a:t>
            </a:fld>
            <a:endParaRPr lang="en-US" altLang="en-US" dirty="0"/>
          </a:p>
        </p:txBody>
      </p:sp>
      <p:sp>
        <p:nvSpPr>
          <p:cNvPr id="6" name="Slide Image Placeholder 5">
            <a:extLst>
              <a:ext uri="{FF2B5EF4-FFF2-40B4-BE49-F238E27FC236}">
                <a16:creationId xmlns:a16="http://schemas.microsoft.com/office/drawing/2014/main" id="{EFBD4442-40B4-8A8B-F62A-D9F305E37FA5}"/>
              </a:ext>
            </a:extLst>
          </p:cNvPr>
          <p:cNvSpPr>
            <a:spLocks noGrp="1" noRot="1" noChangeAspect="1"/>
          </p:cNvSpPr>
          <p:nvPr>
            <p:ph type="sldImg"/>
          </p:nvPr>
        </p:nvSpPr>
        <p:spPr/>
      </p:sp>
    </p:spTree>
    <p:extLst>
      <p:ext uri="{BB962C8B-B14F-4D97-AF65-F5344CB8AC3E}">
        <p14:creationId xmlns:p14="http://schemas.microsoft.com/office/powerpoint/2010/main" val="262931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a user first logs in to the </a:t>
            </a:r>
            <a:r>
              <a:rPr lang="en-US" altLang="en-US" dirty="0"/>
              <a:t>Test Administrator</a:t>
            </a:r>
            <a:r>
              <a:rPr lang="en-US" dirty="0"/>
              <a:t> Interface, the Test Selection window appears automatically. This window closes when the </a:t>
            </a:r>
            <a:r>
              <a:rPr lang="en-US" altLang="en-US" dirty="0"/>
              <a:t>Test Administrator</a:t>
            </a:r>
            <a:r>
              <a:rPr lang="en-US" dirty="0"/>
              <a:t> starts the session. </a:t>
            </a:r>
          </a:p>
          <a:p>
            <a:endParaRPr lang="en-US" dirty="0"/>
          </a:p>
          <a:p>
            <a:r>
              <a:rPr lang="en-US" dirty="0"/>
              <a:t>After starting a session, the session ID appears at the top of the </a:t>
            </a:r>
            <a:r>
              <a:rPr lang="en-US" altLang="en-US" dirty="0"/>
              <a:t>Test Administrator</a:t>
            </a:r>
            <a:r>
              <a:rPr lang="en-US" dirty="0"/>
              <a:t> Interface along with a Stop button. When students start signing in to the test session, an Approvals button also appears next to the session ID. Once the Test Administrator approves students for testing, the Test Session table appears in the center of the </a:t>
            </a:r>
            <a:r>
              <a:rPr lang="en-US" altLang="en-US" dirty="0"/>
              <a:t>Test Administrator</a:t>
            </a:r>
            <a:r>
              <a:rPr lang="en-US" dirty="0"/>
              <a:t> Interface, displaying students’ testing progress.</a:t>
            </a:r>
          </a:p>
          <a:p>
            <a:endParaRPr lang="en-US" dirty="0"/>
          </a:p>
          <a:p>
            <a:r>
              <a:rPr lang="en-US" dirty="0"/>
              <a:t>Additional features are available in the banner at the top of the screen.</a:t>
            </a:r>
          </a:p>
          <a:p>
            <a:endParaRPr lang="en-US" dirty="0"/>
          </a:p>
        </p:txBody>
      </p:sp>
      <p:sp>
        <p:nvSpPr>
          <p:cNvPr id="4506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06B9A429-A21B-4517-8C92-0976BBAEDB78}" type="slidenum">
              <a:rPr lang="en-US" altLang="en-US" smtClean="0"/>
              <a:pPr/>
              <a:t>6</a:t>
            </a:fld>
            <a:endParaRPr lang="en-US" altLang="en-US" dirty="0"/>
          </a:p>
        </p:txBody>
      </p:sp>
      <p:sp>
        <p:nvSpPr>
          <p:cNvPr id="6" name="Slide Image Placeholder 5">
            <a:extLst>
              <a:ext uri="{FF2B5EF4-FFF2-40B4-BE49-F238E27FC236}">
                <a16:creationId xmlns:a16="http://schemas.microsoft.com/office/drawing/2014/main" id="{9E2479DE-7B70-AAA0-1A7E-F7C8A42B706C}"/>
              </a:ext>
            </a:extLst>
          </p:cNvPr>
          <p:cNvSpPr>
            <a:spLocks noGrp="1" noRot="1" noChangeAspect="1"/>
          </p:cNvSpPr>
          <p:nvPr>
            <p:ph type="sldImg"/>
          </p:nvPr>
        </p:nvSpPr>
        <p:spPr/>
      </p:sp>
    </p:spTree>
    <p:extLst>
      <p:ext uri="{BB962C8B-B14F-4D97-AF65-F5344CB8AC3E}">
        <p14:creationId xmlns:p14="http://schemas.microsoft.com/office/powerpoint/2010/main" val="210224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r>
              <a:rPr lang="en-US" altLang="en-US" dirty="0"/>
              <a:t>At the top of the screen, you will see a set of buttons and your username. </a:t>
            </a:r>
          </a:p>
          <a:p>
            <a:endParaRPr lang="en-US" altLang="en-US" dirty="0"/>
          </a:p>
          <a:p>
            <a:r>
              <a:rPr lang="en-US" altLang="en-US" dirty="0"/>
              <a:t>You can click Student Lookup to search for student information and verify that the student’</a:t>
            </a:r>
            <a:r>
              <a:rPr lang="en-US" altLang="ja-JP" dirty="0"/>
              <a:t>s login credentials are correct. </a:t>
            </a:r>
          </a:p>
          <a:p>
            <a:pPr marL="171450" lvl="0" indent="-171450">
              <a:buFont typeface="Arial" panose="020B0604020202020204" pitchFamily="34" charset="0"/>
              <a:buChar char="•"/>
            </a:pPr>
            <a:r>
              <a:rPr lang="en-US" altLang="en-US" dirty="0"/>
              <a:t>Click Help Guide to access additional information about the TA Interface.</a:t>
            </a:r>
          </a:p>
          <a:p>
            <a:pPr marL="171450" indent="-171450">
              <a:buFont typeface="Arial" panose="020B0604020202020204" pitchFamily="34" charset="0"/>
              <a:buChar char="•"/>
            </a:pPr>
            <a:r>
              <a:rPr lang="en-US" altLang="en-US" dirty="0"/>
              <a:t>Click Approved Requests under Menu to view a list of student print requests that you approved during the test session.</a:t>
            </a:r>
          </a:p>
          <a:p>
            <a:pPr marL="171450" indent="-171450">
              <a:buFont typeface="Arial" panose="020B0604020202020204" pitchFamily="34" charset="0"/>
              <a:buChar char="•"/>
            </a:pPr>
            <a:r>
              <a:rPr lang="en-US" altLang="en-US" dirty="0"/>
              <a:t>Click Print to print a screenshot of the TA Interface.</a:t>
            </a:r>
          </a:p>
          <a:p>
            <a:pPr marL="171450" indent="-171450">
              <a:buFont typeface="Arial" panose="020B0604020202020204" pitchFamily="34" charset="0"/>
              <a:buChar char="•"/>
            </a:pPr>
            <a:r>
              <a:rPr lang="en-US" altLang="en-US"/>
              <a:t>Click Logout </a:t>
            </a:r>
            <a:r>
              <a:rPr lang="en-US" altLang="en-US" dirty="0"/>
              <a:t>under your username when you want to exit the TA Interface. </a:t>
            </a:r>
          </a:p>
        </p:txBody>
      </p:sp>
      <p:sp>
        <p:nvSpPr>
          <p:cNvPr id="440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87A46B38-A12E-40D7-B1C8-44EEF4B6029E}" type="slidenum">
              <a:rPr lang="en-US" altLang="en-US" smtClean="0"/>
              <a:pPr/>
              <a:t>7</a:t>
            </a:fld>
            <a:endParaRPr lang="en-US" altLang="en-US" dirty="0"/>
          </a:p>
        </p:txBody>
      </p:sp>
      <p:sp>
        <p:nvSpPr>
          <p:cNvPr id="5" name="Slide Image Placeholder 4">
            <a:extLst>
              <a:ext uri="{FF2B5EF4-FFF2-40B4-BE49-F238E27FC236}">
                <a16:creationId xmlns:a16="http://schemas.microsoft.com/office/drawing/2014/main" id="{333EA5CB-9899-C4AD-99B2-59D8420B0074}"/>
              </a:ext>
            </a:extLst>
          </p:cNvPr>
          <p:cNvSpPr>
            <a:spLocks noGrp="1" noRot="1" noChangeAspect="1"/>
          </p:cNvSpPr>
          <p:nvPr>
            <p:ph type="sldImg"/>
          </p:nvPr>
        </p:nvSpPr>
        <p:spPr/>
      </p:sp>
    </p:spTree>
    <p:extLst>
      <p:ext uri="{BB962C8B-B14F-4D97-AF65-F5344CB8AC3E}">
        <p14:creationId xmlns:p14="http://schemas.microsoft.com/office/powerpoint/2010/main" val="51275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r>
              <a:rPr lang="en-US" altLang="en-US" dirty="0"/>
              <a:t>If a student is having trouble logging in, use the Student Lookup feature to verify that the student’</a:t>
            </a:r>
            <a:r>
              <a:rPr lang="en-US" altLang="ja-JP" dirty="0"/>
              <a:t>s login credentials are correct. You can use either the Quick Search or Advanced Search option to view the information entered for the student in the Test Information Distribution Engine (or TIDE). With Quick Search, you simply enter the student’s state-assigned student ID and click the Submit SSID button. Advanced Search allows you to narrow your search using several filters, including District/School, Grade, and First and Last Name. </a:t>
            </a:r>
          </a:p>
          <a:p>
            <a:r>
              <a:rPr lang="en-US" altLang="en-US" dirty="0"/>
              <a:t> </a:t>
            </a:r>
          </a:p>
          <a:p>
            <a:r>
              <a:rPr lang="en-US" altLang="en-US" dirty="0"/>
              <a:t>When using either Quick Search or Advanced Search, if the search results in matches, the information will appear in the bottom of the window. If there is no match, you will see an error message. </a:t>
            </a:r>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9868AE2B-6147-4EA9-9CBC-C1F3CDD623D4}" type="slidenum">
              <a:rPr lang="en-US" altLang="en-US" smtClean="0"/>
              <a:pPr/>
              <a:t>8</a:t>
            </a:fld>
            <a:endParaRPr lang="en-US" altLang="en-US" dirty="0"/>
          </a:p>
        </p:txBody>
      </p:sp>
      <p:sp>
        <p:nvSpPr>
          <p:cNvPr id="5" name="Slide Image Placeholder 4">
            <a:extLst>
              <a:ext uri="{FF2B5EF4-FFF2-40B4-BE49-F238E27FC236}">
                <a16:creationId xmlns:a16="http://schemas.microsoft.com/office/drawing/2014/main" id="{E0C959DA-9B46-3C6F-6860-AC8FA3BA758C}"/>
              </a:ext>
            </a:extLst>
          </p:cNvPr>
          <p:cNvSpPr>
            <a:spLocks noGrp="1" noRot="1" noChangeAspect="1"/>
          </p:cNvSpPr>
          <p:nvPr>
            <p:ph type="sldImg"/>
          </p:nvPr>
        </p:nvSpPr>
        <p:spPr/>
      </p:sp>
    </p:spTree>
    <p:extLst>
      <p:ext uri="{BB962C8B-B14F-4D97-AF65-F5344CB8AC3E}">
        <p14:creationId xmlns:p14="http://schemas.microsoft.com/office/powerpoint/2010/main" val="129302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r>
              <a:rPr lang="en-US" altLang="en-US" dirty="0"/>
              <a:t>If you see the student you are looking for, click the </a:t>
            </a:r>
            <a:r>
              <a:rPr lang="en-US" altLang="ja-JP" dirty="0"/>
              <a:t>Eye button next to the student’s name. A new window displaying the student’s information will display. Note that the information displayed may vary slightly from what is shown here.</a:t>
            </a:r>
          </a:p>
          <a:p>
            <a:endParaRPr lang="en-US" altLang="en-US" dirty="0"/>
          </a:p>
          <a:p>
            <a:r>
              <a:rPr lang="en-US" altLang="en-US" dirty="0"/>
              <a:t>Next, we will look at what students see when they log in to take a test.</a:t>
            </a:r>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63503" indent="-293654">
              <a:defRPr>
                <a:solidFill>
                  <a:schemeClr val="tx1"/>
                </a:solidFill>
                <a:latin typeface="Calibri" pitchFamily="34" charset="0"/>
              </a:defRPr>
            </a:lvl2pPr>
            <a:lvl3pPr marL="1174620" indent="-234923">
              <a:defRPr>
                <a:solidFill>
                  <a:schemeClr val="tx1"/>
                </a:solidFill>
                <a:latin typeface="Calibri" pitchFamily="34" charset="0"/>
              </a:defRPr>
            </a:lvl3pPr>
            <a:lvl4pPr marL="1644468" indent="-234923">
              <a:defRPr>
                <a:solidFill>
                  <a:schemeClr val="tx1"/>
                </a:solidFill>
                <a:latin typeface="Calibri" pitchFamily="34" charset="0"/>
              </a:defRPr>
            </a:lvl4pPr>
            <a:lvl5pPr marL="2114316" indent="-234923">
              <a:defRPr>
                <a:solidFill>
                  <a:schemeClr val="tx1"/>
                </a:solidFill>
                <a:latin typeface="Calibri" pitchFamily="34" charset="0"/>
              </a:defRPr>
            </a:lvl5pPr>
            <a:lvl6pPr marL="2584164" indent="-234923" fontAlgn="base">
              <a:spcBef>
                <a:spcPct val="0"/>
              </a:spcBef>
              <a:spcAft>
                <a:spcPct val="0"/>
              </a:spcAft>
              <a:defRPr>
                <a:solidFill>
                  <a:schemeClr val="tx1"/>
                </a:solidFill>
                <a:latin typeface="Calibri" pitchFamily="34" charset="0"/>
              </a:defRPr>
            </a:lvl6pPr>
            <a:lvl7pPr marL="3054012" indent="-234923" fontAlgn="base">
              <a:spcBef>
                <a:spcPct val="0"/>
              </a:spcBef>
              <a:spcAft>
                <a:spcPct val="0"/>
              </a:spcAft>
              <a:defRPr>
                <a:solidFill>
                  <a:schemeClr val="tx1"/>
                </a:solidFill>
                <a:latin typeface="Calibri" pitchFamily="34" charset="0"/>
              </a:defRPr>
            </a:lvl7pPr>
            <a:lvl8pPr marL="3523861" indent="-234923" fontAlgn="base">
              <a:spcBef>
                <a:spcPct val="0"/>
              </a:spcBef>
              <a:spcAft>
                <a:spcPct val="0"/>
              </a:spcAft>
              <a:defRPr>
                <a:solidFill>
                  <a:schemeClr val="tx1"/>
                </a:solidFill>
                <a:latin typeface="Calibri" pitchFamily="34" charset="0"/>
              </a:defRPr>
            </a:lvl8pPr>
            <a:lvl9pPr marL="3993707" indent="-234923" fontAlgn="base">
              <a:spcBef>
                <a:spcPct val="0"/>
              </a:spcBef>
              <a:spcAft>
                <a:spcPct val="0"/>
              </a:spcAft>
              <a:defRPr>
                <a:solidFill>
                  <a:schemeClr val="tx1"/>
                </a:solidFill>
                <a:latin typeface="Calibri" pitchFamily="34" charset="0"/>
              </a:defRPr>
            </a:lvl9pPr>
          </a:lstStyle>
          <a:p>
            <a:fld id="{9868AE2B-6147-4EA9-9CBC-C1F3CDD623D4}" type="slidenum">
              <a:rPr lang="en-US" altLang="en-US" smtClean="0"/>
              <a:pPr/>
              <a:t>9</a:t>
            </a:fld>
            <a:endParaRPr lang="en-US" altLang="en-US" dirty="0"/>
          </a:p>
        </p:txBody>
      </p:sp>
      <p:sp>
        <p:nvSpPr>
          <p:cNvPr id="5" name="Slide Image Placeholder 4">
            <a:extLst>
              <a:ext uri="{FF2B5EF4-FFF2-40B4-BE49-F238E27FC236}">
                <a16:creationId xmlns:a16="http://schemas.microsoft.com/office/drawing/2014/main" id="{9974A569-A984-BDBC-C79F-C9676E86F886}"/>
              </a:ext>
            </a:extLst>
          </p:cNvPr>
          <p:cNvSpPr>
            <a:spLocks noGrp="1" noRot="1" noChangeAspect="1"/>
          </p:cNvSpPr>
          <p:nvPr>
            <p:ph type="sldImg"/>
          </p:nvPr>
        </p:nvSpPr>
        <p:spPr/>
      </p:sp>
    </p:spTree>
    <p:extLst>
      <p:ext uri="{BB962C8B-B14F-4D97-AF65-F5344CB8AC3E}">
        <p14:creationId xmlns:p14="http://schemas.microsoft.com/office/powerpoint/2010/main" val="613401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95383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1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6.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1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1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2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2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2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2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tags" Target="../tags/tag24.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2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ags" Target="../tags/tag2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ags" Target="../tags/tag2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ags" Target="../tags/tag28.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ags" Target="../tags/tag29.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ags" Target="../tags/tag3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tags" Target="../tags/tag33.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ags" Target="../tags/tag34.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42.PNG"/><Relationship Id="rId2" Type="http://schemas.openxmlformats.org/officeDocument/2006/relationships/slideLayout" Target="../slideLayouts/slideLayout18.xml"/><Relationship Id="rId1" Type="http://schemas.openxmlformats.org/officeDocument/2006/relationships/tags" Target="../tags/tag3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8.xml"/><Relationship Id="rId1" Type="http://schemas.openxmlformats.org/officeDocument/2006/relationships/tags" Target="../tags/tag36.xml"/><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tags" Target="../tags/tag37.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8.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8.xml"/><Relationship Id="rId1" Type="http://schemas.openxmlformats.org/officeDocument/2006/relationships/tags" Target="../tags/tag39.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8.xml"/><Relationship Id="rId1" Type="http://schemas.openxmlformats.org/officeDocument/2006/relationships/tags" Target="../tags/tag40.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8.xml"/><Relationship Id="rId1" Type="http://schemas.openxmlformats.org/officeDocument/2006/relationships/tags" Target="../tags/tag41.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8.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8.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1" y="1915942"/>
            <a:ext cx="8540496" cy="1124462"/>
          </a:xfrm>
        </p:spPr>
        <p:txBody>
          <a:bodyPr>
            <a:normAutofit fontScale="90000"/>
          </a:bodyPr>
          <a:lstStyle/>
          <a:p>
            <a:pPr algn="l"/>
            <a:r>
              <a:rPr lang="en-US" cap="none" dirty="0"/>
              <a:t>Test Delivery System (TDS) Overview</a:t>
            </a:r>
          </a:p>
        </p:txBody>
      </p:sp>
      <p:sp>
        <p:nvSpPr>
          <p:cNvPr id="3" name="Subtitle 2"/>
          <p:cNvSpPr>
            <a:spLocks noGrp="1"/>
          </p:cNvSpPr>
          <p:nvPr>
            <p:ph type="subTitle" idx="1"/>
          </p:nvPr>
        </p:nvSpPr>
        <p:spPr>
          <a:xfrm>
            <a:off x="2589491" y="3429000"/>
            <a:ext cx="8540496" cy="510491"/>
          </a:xfrm>
        </p:spPr>
        <p:txBody>
          <a:bodyPr>
            <a:noAutofit/>
          </a:bodyPr>
          <a:lstStyle/>
          <a:p>
            <a:pPr algn="l"/>
            <a:r>
              <a:rPr lang="en-US" sz="2800" cap="none" dirty="0"/>
              <a:t>Summative Training Module</a:t>
            </a:r>
          </a:p>
        </p:txBody>
      </p:sp>
      <p:sp>
        <p:nvSpPr>
          <p:cNvPr id="2" name="Rectangle 1">
            <a:extLst>
              <a:ext uri="{FF2B5EF4-FFF2-40B4-BE49-F238E27FC236}">
                <a16:creationId xmlns:a16="http://schemas.microsoft.com/office/drawing/2014/main" id="{8B420651-B147-4DF6-AF47-456D03F2BF5B}"/>
              </a:ext>
            </a:extLst>
          </p:cNvPr>
          <p:cNvSpPr/>
          <p:nvPr/>
        </p:nvSpPr>
        <p:spPr>
          <a:xfrm>
            <a:off x="9453034" y="6638110"/>
            <a:ext cx="2717411" cy="215444"/>
          </a:xfrm>
          <a:prstGeom prst="rect">
            <a:avLst/>
          </a:prstGeom>
        </p:spPr>
        <p:txBody>
          <a:bodyPr wrap="none">
            <a:spAutoFit/>
          </a:bodyPr>
          <a:lstStyle/>
          <a:p>
            <a:r>
              <a:rPr lang="en-US" sz="800" dirty="0">
                <a:solidFill>
                  <a:schemeClr val="bg1"/>
                </a:solidFill>
              </a:rPr>
              <a:t>Copyright ©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mc:AlternateContent xmlns:mc="http://schemas.openxmlformats.org/markup-compatibility/2006" xmlns:p14="http://schemas.microsoft.com/office/powerpoint/2010/main">
    <mc:Choice Requires="p14">
      <p:transition spd="slow" p14:dur="2000" advClick="0" advTm="63810"/>
    </mc:Choice>
    <mc:Fallback xmlns="">
      <p:transition spd="slow" advClick="0" advTm="638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Login</a:t>
            </a:r>
          </a:p>
        </p:txBody>
      </p:sp>
      <p:sp>
        <p:nvSpPr>
          <p:cNvPr id="3" name="Slide Number Placeholder 2"/>
          <p:cNvSpPr>
            <a:spLocks noGrp="1"/>
          </p:cNvSpPr>
          <p:nvPr>
            <p:ph type="sldNum" sz="quarter" idx="10"/>
          </p:nvPr>
        </p:nvSpPr>
        <p:spPr/>
        <p:txBody>
          <a:bodyPr/>
          <a:lstStyle/>
          <a:p>
            <a:fld id="{F3477EC8-074D-41C4-94AE-E9EA7CEEA348}" type="slidenum">
              <a:rPr smtClean="0"/>
              <a:pPr/>
              <a:t>10</a:t>
            </a:fld>
            <a:endParaRPr dirty="0"/>
          </a:p>
        </p:txBody>
      </p:sp>
      <p:grpSp>
        <p:nvGrpSpPr>
          <p:cNvPr id="5" name="Group 4">
            <a:extLst>
              <a:ext uri="{FF2B5EF4-FFF2-40B4-BE49-F238E27FC236}">
                <a16:creationId xmlns:a16="http://schemas.microsoft.com/office/drawing/2014/main" id="{DA5AEBD9-E418-4FAB-A82A-84DB2F71EF96}"/>
              </a:ext>
            </a:extLst>
          </p:cNvPr>
          <p:cNvGrpSpPr/>
          <p:nvPr/>
        </p:nvGrpSpPr>
        <p:grpSpPr>
          <a:xfrm>
            <a:off x="3015461" y="1403692"/>
            <a:ext cx="6161077" cy="4359422"/>
            <a:chOff x="3233217" y="1403692"/>
            <a:chExt cx="6161077" cy="4359422"/>
          </a:xfrm>
        </p:grpSpPr>
        <p:pic>
          <p:nvPicPr>
            <p:cNvPr id="11" name="Picture 10">
              <a:extLst>
                <a:ext uri="{FF2B5EF4-FFF2-40B4-BE49-F238E27FC236}">
                  <a16:creationId xmlns:a16="http://schemas.microsoft.com/office/drawing/2014/main" id="{1EFCCC73-1B5A-4F75-971F-A7803EBC2527}"/>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233217" y="1403692"/>
              <a:ext cx="5725565" cy="4359422"/>
            </a:xfrm>
            <a:prstGeom prst="rect">
              <a:avLst/>
            </a:prstGeom>
            <a:noFill/>
            <a:ln w="9522" cap="flat" cmpd="sng" algn="ctr">
              <a:solidFill>
                <a:schemeClr val="bg1">
                  <a:lumMod val="75000"/>
                </a:schemeClr>
              </a:solidFill>
              <a:prstDash val="solid"/>
              <a:miter lim="800000"/>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xmlns=""/>
              </a:ext>
            </a:extLst>
          </p:spPr>
        </p:pic>
        <p:sp>
          <p:nvSpPr>
            <p:cNvPr id="6" name="Right Arrow 5"/>
            <p:cNvSpPr/>
            <p:nvPr/>
          </p:nvSpPr>
          <p:spPr>
            <a:xfrm flipH="1">
              <a:off x="8494718" y="2316089"/>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6600"/>
                </a:solidFill>
              </a:endParaRPr>
            </a:p>
          </p:txBody>
        </p:sp>
        <p:sp>
          <p:nvSpPr>
            <p:cNvPr id="7" name="Right Arrow 6"/>
            <p:cNvSpPr/>
            <p:nvPr/>
          </p:nvSpPr>
          <p:spPr>
            <a:xfrm flipH="1">
              <a:off x="8552919" y="3274597"/>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6600"/>
                </a:solidFill>
              </a:endParaRPr>
            </a:p>
          </p:txBody>
        </p:sp>
        <p:sp>
          <p:nvSpPr>
            <p:cNvPr id="8" name="Right Arrow 7"/>
            <p:cNvSpPr/>
            <p:nvPr/>
          </p:nvSpPr>
          <p:spPr>
            <a:xfrm flipH="1">
              <a:off x="7711544" y="5382114"/>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6600"/>
                </a:solidFill>
              </a:endParaRPr>
            </a:p>
          </p:txBody>
        </p:sp>
        <p:sp>
          <p:nvSpPr>
            <p:cNvPr id="9" name="Right Arrow 8"/>
            <p:cNvSpPr/>
            <p:nvPr/>
          </p:nvSpPr>
          <p:spPr>
            <a:xfrm flipH="1">
              <a:off x="8494717" y="4328355"/>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6600"/>
                </a:solidFill>
              </a:endParaRPr>
            </a:p>
          </p:txBody>
        </p:sp>
      </p:grpSp>
    </p:spTree>
    <p:custDataLst>
      <p:tags r:id="rId1"/>
    </p:custDataLst>
    <p:extLst>
      <p:ext uri="{BB962C8B-B14F-4D97-AF65-F5344CB8AC3E}">
        <p14:creationId xmlns:p14="http://schemas.microsoft.com/office/powerpoint/2010/main" val="1570733620"/>
      </p:ext>
    </p:extLst>
  </p:cSld>
  <p:clrMapOvr>
    <a:masterClrMapping/>
  </p:clrMapOvr>
  <mc:AlternateContent xmlns:mc="http://schemas.openxmlformats.org/markup-compatibility/2006" xmlns:p14="http://schemas.microsoft.com/office/powerpoint/2010/main">
    <mc:Choice Requires="p14">
      <p:transition p14:dur="10" advTm="84440"/>
    </mc:Choice>
    <mc:Fallback xmlns="">
      <p:transition advTm="8444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Errors</a:t>
            </a:r>
          </a:p>
        </p:txBody>
      </p:sp>
      <p:sp>
        <p:nvSpPr>
          <p:cNvPr id="3" name="Slide Number Placeholder 2"/>
          <p:cNvSpPr>
            <a:spLocks noGrp="1"/>
          </p:cNvSpPr>
          <p:nvPr>
            <p:ph type="sldNum" sz="quarter" idx="10"/>
          </p:nvPr>
        </p:nvSpPr>
        <p:spPr/>
        <p:txBody>
          <a:bodyPr/>
          <a:lstStyle/>
          <a:p>
            <a:fld id="{F3477EC8-074D-41C4-94AE-E9EA7CEEA348}" type="slidenum">
              <a:rPr smtClean="0"/>
              <a:pPr/>
              <a:t>11</a:t>
            </a:fld>
            <a:endParaRPr dirty="0"/>
          </a:p>
        </p:txBody>
      </p:sp>
      <p:graphicFrame>
        <p:nvGraphicFramePr>
          <p:cNvPr id="6" name="Table 5"/>
          <p:cNvGraphicFramePr>
            <a:graphicFrameLocks noGrp="1"/>
          </p:cNvGraphicFramePr>
          <p:nvPr>
            <p:extLst>
              <p:ext uri="{D42A27DB-BD31-4B8C-83A1-F6EECF244321}">
                <p14:modId xmlns:p14="http://schemas.microsoft.com/office/powerpoint/2010/main" val="4269318873"/>
              </p:ext>
            </p:extLst>
          </p:nvPr>
        </p:nvGraphicFramePr>
        <p:xfrm>
          <a:off x="910589" y="1234441"/>
          <a:ext cx="10516869" cy="4389118"/>
        </p:xfrm>
        <a:graphic>
          <a:graphicData uri="http://schemas.openxmlformats.org/drawingml/2006/table">
            <a:tbl>
              <a:tblPr firstRow="1" bandRow="1">
                <a:tableStyleId>{5C22544A-7EE6-4342-B048-85BDC9FD1C3A}</a:tableStyleId>
              </a:tblPr>
              <a:tblGrid>
                <a:gridCol w="3215070">
                  <a:extLst>
                    <a:ext uri="{9D8B030D-6E8A-4147-A177-3AD203B41FA5}">
                      <a16:colId xmlns:a16="http://schemas.microsoft.com/office/drawing/2014/main" val="20000"/>
                    </a:ext>
                  </a:extLst>
                </a:gridCol>
                <a:gridCol w="2221617">
                  <a:extLst>
                    <a:ext uri="{9D8B030D-6E8A-4147-A177-3AD203B41FA5}">
                      <a16:colId xmlns:a16="http://schemas.microsoft.com/office/drawing/2014/main" val="20001"/>
                    </a:ext>
                  </a:extLst>
                </a:gridCol>
                <a:gridCol w="5080182">
                  <a:extLst>
                    <a:ext uri="{9D8B030D-6E8A-4147-A177-3AD203B41FA5}">
                      <a16:colId xmlns:a16="http://schemas.microsoft.com/office/drawing/2014/main" val="20002"/>
                    </a:ext>
                  </a:extLst>
                </a:gridCol>
              </a:tblGrid>
              <a:tr h="433004">
                <a:tc>
                  <a:txBody>
                    <a:bodyPr/>
                    <a:lstStyle/>
                    <a:p>
                      <a:pPr algn="ctr"/>
                      <a:r>
                        <a:rPr lang="en-US" sz="1600" dirty="0">
                          <a:latin typeface="Arial" panose="020B0604020202020204" pitchFamily="34" charset="0"/>
                          <a:cs typeface="Arial" panose="020B0604020202020204" pitchFamily="34" charset="0"/>
                        </a:rPr>
                        <a:t>Issue</a:t>
                      </a:r>
                      <a:endParaRPr lang="en-US" sz="1600" b="1" dirty="0">
                        <a:solidFill>
                          <a:srgbClr val="FFFFFF"/>
                        </a:solidFill>
                        <a:latin typeface="Arial" panose="020B0604020202020204" pitchFamily="34" charset="0"/>
                        <a:cs typeface="Arial" panose="020B060402020202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latin typeface="Arial" panose="020B0604020202020204" pitchFamily="34" charset="0"/>
                          <a:cs typeface="Arial" panose="020B0604020202020204" pitchFamily="34" charset="0"/>
                        </a:rPr>
                        <a:t>Error Message</a:t>
                      </a:r>
                      <a:endParaRPr lang="en-US" sz="1600" dirty="0">
                        <a:solidFill>
                          <a:srgbClr val="FFFFFF"/>
                        </a:solidFill>
                        <a:latin typeface="Arial" panose="020B0604020202020204" pitchFamily="34" charset="0"/>
                        <a:cs typeface="Arial" panose="020B060402020202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latin typeface="Arial" panose="020B0604020202020204" pitchFamily="34" charset="0"/>
                          <a:cs typeface="Arial" panose="020B0604020202020204" pitchFamily="34" charset="0"/>
                        </a:rPr>
                        <a:t>What</a:t>
                      </a:r>
                      <a:r>
                        <a:rPr lang="en-US" sz="1600" baseline="0" dirty="0">
                          <a:latin typeface="Arial" panose="020B0604020202020204" pitchFamily="34" charset="0"/>
                          <a:cs typeface="Arial" panose="020B0604020202020204" pitchFamily="34" charset="0"/>
                        </a:rPr>
                        <a:t> to Do</a:t>
                      </a:r>
                      <a:endParaRPr lang="en-US" sz="1600" dirty="0">
                        <a:solidFill>
                          <a:srgbClr val="FFFFFF"/>
                        </a:solidFill>
                        <a:latin typeface="Arial" panose="020B0604020202020204" pitchFamily="34" charset="0"/>
                        <a:cs typeface="Arial" panose="020B0604020202020204" pitchFamily="34" charset="0"/>
                      </a:endParaRPr>
                    </a:p>
                  </a:txBody>
                  <a:tcPr marT="45718" marB="45718"/>
                </a:tc>
                <a:extLst>
                  <a:ext uri="{0D108BD9-81ED-4DB2-BD59-A6C34878D82A}">
                    <a16:rowId xmlns:a16="http://schemas.microsoft.com/office/drawing/2014/main" val="10000"/>
                  </a:ext>
                </a:extLst>
              </a:tr>
              <a:tr h="1284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i="0" dirty="0">
                          <a:latin typeface="Arial" panose="020B0604020202020204" pitchFamily="34" charset="0"/>
                          <a:cs typeface="Arial" panose="020B0604020202020204" pitchFamily="34" charset="0"/>
                        </a:rPr>
                        <a:t>Student first</a:t>
                      </a:r>
                      <a:r>
                        <a:rPr lang="en-US" sz="1500" b="1" i="0" baseline="0" dirty="0">
                          <a:latin typeface="Arial" panose="020B0604020202020204" pitchFamily="34" charset="0"/>
                          <a:cs typeface="Arial" panose="020B0604020202020204" pitchFamily="34" charset="0"/>
                        </a:rPr>
                        <a:t> name and SSID do not exactly match what is in the system.</a:t>
                      </a:r>
                      <a:endParaRPr lang="en-US" sz="1500" b="1" i="0" dirty="0">
                        <a:solidFill>
                          <a:schemeClr val="tx1"/>
                        </a:solidFill>
                        <a:latin typeface="Arial" panose="020B0604020202020204" pitchFamily="34" charset="0"/>
                        <a:cs typeface="Arial" panose="020B060402020202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i="1" kern="1200" dirty="0">
                          <a:latin typeface="Arial" panose="020B0604020202020204" pitchFamily="34" charset="0"/>
                          <a:cs typeface="Arial" panose="020B0604020202020204" pitchFamily="34" charset="0"/>
                        </a:rPr>
                        <a:t>Please check that your information is entered correctly. If you need help, ask your Test Administrator.</a:t>
                      </a:r>
                      <a:endParaRPr lang="en-US" sz="1500" b="1" i="1" dirty="0">
                        <a:solidFill>
                          <a:schemeClr val="tx1"/>
                        </a:solidFill>
                        <a:latin typeface="Arial" panose="020B0604020202020204" pitchFamily="34" charset="0"/>
                        <a:cs typeface="Arial" panose="020B060402020202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500" dirty="0">
                          <a:latin typeface="Arial" panose="020B0604020202020204" pitchFamily="34" charset="0"/>
                          <a:cs typeface="Arial" panose="020B0604020202020204" pitchFamily="34" charset="0"/>
                        </a:rPr>
                        <a:t>Verify that the student has entered the correct first name and exact SSID</a:t>
                      </a:r>
                      <a:r>
                        <a:rPr lang="en-US" sz="1500" u="none" dirty="0">
                          <a:latin typeface="Arial" panose="020B0604020202020204" pitchFamily="34" charset="0"/>
                          <a:cs typeface="Arial" panose="020B0604020202020204" pitchFamily="34" charset="0"/>
                        </a:rPr>
                        <a:t>. You</a:t>
                      </a:r>
                      <a:r>
                        <a:rPr lang="en-US" sz="1500" u="none" baseline="0" dirty="0">
                          <a:latin typeface="Arial" panose="020B0604020202020204" pitchFamily="34" charset="0"/>
                          <a:cs typeface="Arial" panose="020B0604020202020204" pitchFamily="34" charset="0"/>
                        </a:rPr>
                        <a:t> may </a:t>
                      </a:r>
                      <a:r>
                        <a:rPr lang="en-US" sz="1500" baseline="0" dirty="0">
                          <a:latin typeface="Arial" panose="020B0604020202020204" pitchFamily="34" charset="0"/>
                          <a:cs typeface="Arial" panose="020B0604020202020204" pitchFamily="34" charset="0"/>
                        </a:rPr>
                        <a:t>need to use the Student Lookup Tool, which is located in the Test Administrator Interface, to verify that the student is in the system.</a:t>
                      </a:r>
                      <a:endParaRPr lang="en-US" sz="1500" b="0" baseline="0" dirty="0">
                        <a:solidFill>
                          <a:schemeClr val="tx1"/>
                        </a:solidFill>
                        <a:latin typeface="Arial" panose="020B0604020202020204" pitchFamily="34" charset="0"/>
                        <a:cs typeface="Arial" panose="020B0604020202020204" pitchFamily="34" charset="0"/>
                      </a:endParaRPr>
                    </a:p>
                  </a:txBody>
                  <a:tcPr marT="45718" marB="45718"/>
                </a:tc>
                <a:extLst>
                  <a:ext uri="{0D108BD9-81ED-4DB2-BD59-A6C34878D82A}">
                    <a16:rowId xmlns:a16="http://schemas.microsoft.com/office/drawing/2014/main" val="10001"/>
                  </a:ext>
                </a:extLst>
              </a:tr>
              <a:tr h="574818">
                <a:tc>
                  <a:txBody>
                    <a:bodyPr/>
                    <a:lstStyle/>
                    <a:p>
                      <a:r>
                        <a:rPr lang="en-US" sz="1500" b="1" i="0" dirty="0">
                          <a:latin typeface="Arial" panose="020B0604020202020204" pitchFamily="34" charset="0"/>
                          <a:cs typeface="Arial" panose="020B0604020202020204" pitchFamily="34" charset="0"/>
                        </a:rPr>
                        <a:t>Student enters the</a:t>
                      </a:r>
                      <a:r>
                        <a:rPr lang="en-US" sz="1500" b="1" i="0" baseline="0" dirty="0">
                          <a:latin typeface="Arial" panose="020B0604020202020204" pitchFamily="34" charset="0"/>
                          <a:cs typeface="Arial" panose="020B0604020202020204" pitchFamily="34" charset="0"/>
                        </a:rPr>
                        <a:t> session ID incorrectly.</a:t>
                      </a:r>
                      <a:endParaRPr lang="en-US" sz="1500" b="1" i="0" dirty="0">
                        <a:solidFill>
                          <a:schemeClr val="tx1"/>
                        </a:solidFill>
                        <a:latin typeface="Arial" panose="020B0604020202020204" pitchFamily="34" charset="0"/>
                        <a:cs typeface="Arial" panose="020B060402020202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500" i="1" u="none" strike="noStrike" kern="1200" baseline="0" dirty="0">
                          <a:latin typeface="Arial" panose="020B0604020202020204" pitchFamily="34" charset="0"/>
                          <a:cs typeface="Arial" panose="020B0604020202020204" pitchFamily="34" charset="0"/>
                        </a:rPr>
                        <a:t>The session is not available for testing.</a:t>
                      </a:r>
                      <a:endParaRPr lang="en-US" sz="1500" b="0" i="1" u="none" strike="noStrike" dirty="0">
                        <a:solidFill>
                          <a:schemeClr val="tx1"/>
                        </a:solidFill>
                        <a:latin typeface="Arial" panose="020B0604020202020204" pitchFamily="34" charset="0"/>
                        <a:cs typeface="Arial" panose="020B060402020202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500" dirty="0">
                          <a:latin typeface="Arial" panose="020B0604020202020204" pitchFamily="34" charset="0"/>
                          <a:cs typeface="Arial" panose="020B0604020202020204" pitchFamily="34" charset="0"/>
                        </a:rPr>
                        <a:t>Verify that the student has entered the correct</a:t>
                      </a:r>
                      <a:r>
                        <a:rPr lang="en-US" sz="1500" baseline="0" dirty="0">
                          <a:latin typeface="Arial" panose="020B0604020202020204" pitchFamily="34" charset="0"/>
                          <a:cs typeface="Arial" panose="020B0604020202020204" pitchFamily="34" charset="0"/>
                        </a:rPr>
                        <a:t> Session ID with no extra spaces or characters.</a:t>
                      </a:r>
                      <a:endParaRPr lang="en-US" sz="1500" b="0" dirty="0">
                        <a:solidFill>
                          <a:schemeClr val="tx1"/>
                        </a:solidFill>
                        <a:latin typeface="Arial" panose="020B0604020202020204" pitchFamily="34" charset="0"/>
                        <a:cs typeface="Arial" panose="020B0604020202020204" pitchFamily="34" charset="0"/>
                      </a:endParaRPr>
                    </a:p>
                  </a:txBody>
                  <a:tcPr marT="45718" marB="45718"/>
                </a:tc>
                <a:extLst>
                  <a:ext uri="{0D108BD9-81ED-4DB2-BD59-A6C34878D82A}">
                    <a16:rowId xmlns:a16="http://schemas.microsoft.com/office/drawing/2014/main" val="10002"/>
                  </a:ext>
                </a:extLst>
              </a:tr>
              <a:tr h="811510">
                <a:tc>
                  <a:txBody>
                    <a:bodyPr/>
                    <a:lstStyle/>
                    <a:p>
                      <a:r>
                        <a:rPr lang="en-US" sz="1500" b="1" i="0" dirty="0">
                          <a:latin typeface="Arial" panose="020B0604020202020204" pitchFamily="34" charset="0"/>
                          <a:cs typeface="Arial" panose="020B0604020202020204" pitchFamily="34" charset="0"/>
                        </a:rPr>
                        <a:t>Student enters a</a:t>
                      </a:r>
                      <a:r>
                        <a:rPr lang="en-US" sz="1500" b="1" i="0" baseline="0" dirty="0">
                          <a:latin typeface="Arial" panose="020B0604020202020204" pitchFamily="34" charset="0"/>
                          <a:cs typeface="Arial" panose="020B0604020202020204" pitchFamily="34" charset="0"/>
                        </a:rPr>
                        <a:t> session ID for an incorrect or expired session.</a:t>
                      </a:r>
                      <a:endParaRPr lang="en-US" sz="1500" b="1" i="0" dirty="0">
                        <a:solidFill>
                          <a:schemeClr val="tx1"/>
                        </a:solidFill>
                        <a:latin typeface="Arial" panose="020B0604020202020204" pitchFamily="34" charset="0"/>
                        <a:cs typeface="Arial" panose="020B060402020202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500" i="1" u="none" strike="noStrike" kern="1200" baseline="0" dirty="0">
                          <a:latin typeface="Arial" panose="020B0604020202020204" pitchFamily="34" charset="0"/>
                          <a:cs typeface="Arial" panose="020B0604020202020204" pitchFamily="34" charset="0"/>
                        </a:rPr>
                        <a:t>Session has expired.</a:t>
                      </a:r>
                      <a:r>
                        <a:rPr lang="en-US" sz="1500" i="1" u="none" strike="sngStrike" kern="1200" baseline="0" dirty="0">
                          <a:latin typeface="Arial" panose="020B0604020202020204" pitchFamily="34" charset="0"/>
                          <a:cs typeface="Arial" panose="020B0604020202020204" pitchFamily="34" charset="0"/>
                        </a:rPr>
                        <a:t> </a:t>
                      </a:r>
                      <a:endParaRPr lang="en-US" sz="1500" b="0" i="1" u="none" strike="sngStrike" dirty="0">
                        <a:solidFill>
                          <a:schemeClr val="tx1"/>
                        </a:solidFill>
                        <a:latin typeface="Arial" panose="020B0604020202020204" pitchFamily="34" charset="0"/>
                        <a:cs typeface="Arial" panose="020B060402020202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500" kern="1200" baseline="0" dirty="0">
                          <a:latin typeface="Arial" panose="020B0604020202020204" pitchFamily="34" charset="0"/>
                          <a:cs typeface="Arial" panose="020B0604020202020204" pitchFamily="34" charset="0"/>
                        </a:rPr>
                        <a:t>Ensure that the student enters the correct Session ID for the current session. If this does not work, verify that your session is open using the Test Administrator interface.</a:t>
                      </a:r>
                      <a:endParaRPr lang="en-US" sz="1500" b="0" dirty="0">
                        <a:solidFill>
                          <a:schemeClr val="tx1"/>
                        </a:solidFill>
                        <a:latin typeface="Arial" panose="020B0604020202020204" pitchFamily="34" charset="0"/>
                        <a:cs typeface="Arial" panose="020B0604020202020204" pitchFamily="34" charset="0"/>
                      </a:endParaRPr>
                    </a:p>
                  </a:txBody>
                  <a:tcPr marT="45718" marB="45718"/>
                </a:tc>
                <a:extLst>
                  <a:ext uri="{0D108BD9-81ED-4DB2-BD59-A6C34878D82A}">
                    <a16:rowId xmlns:a16="http://schemas.microsoft.com/office/drawing/2014/main" val="10003"/>
                  </a:ext>
                </a:extLst>
              </a:tr>
              <a:tr h="1284893">
                <a:tc>
                  <a:txBody>
                    <a:bodyPr/>
                    <a:lstStyle/>
                    <a:p>
                      <a:r>
                        <a:rPr lang="en-US" sz="1500" b="1" i="0" dirty="0">
                          <a:solidFill>
                            <a:schemeClr val="tx1"/>
                          </a:solidFill>
                          <a:latin typeface="Arial" panose="020B0604020202020204" pitchFamily="34" charset="0"/>
                          <a:cs typeface="Arial" panose="020B0604020202020204" pitchFamily="34" charset="0"/>
                        </a:rPr>
                        <a:t>One person (either the TA or the student) is using</a:t>
                      </a:r>
                      <a:r>
                        <a:rPr lang="en-US" sz="1500" b="1" i="0" baseline="0" dirty="0">
                          <a:solidFill>
                            <a:schemeClr val="tx1"/>
                          </a:solidFill>
                          <a:latin typeface="Arial" panose="020B0604020202020204" pitchFamily="34" charset="0"/>
                          <a:cs typeface="Arial" panose="020B0604020202020204" pitchFamily="34" charset="0"/>
                        </a:rPr>
                        <a:t> the Operational Test Administration Site, and the other is using the Practice Site.</a:t>
                      </a:r>
                      <a:endParaRPr lang="en-US" sz="1500" b="1" i="0" dirty="0">
                        <a:solidFill>
                          <a:schemeClr val="tx1"/>
                        </a:solidFill>
                        <a:latin typeface="Arial" panose="020B0604020202020204" pitchFamily="34" charset="0"/>
                        <a:cs typeface="Arial" panose="020B0604020202020204" pitchFamily="34" charset="0"/>
                      </a:endParaRPr>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i="1" u="none" strike="noStrike" kern="1200" baseline="0" dirty="0">
                          <a:latin typeface="Arial" panose="020B0604020202020204" pitchFamily="34" charset="0"/>
                          <a:cs typeface="Arial" panose="020B0604020202020204" pitchFamily="34" charset="0"/>
                        </a:rPr>
                        <a:t>The session is not available for testing.</a:t>
                      </a:r>
                      <a:endParaRPr lang="en-US" sz="1500" b="0" i="1" u="none" strike="noStrike" dirty="0">
                        <a:solidFill>
                          <a:schemeClr val="tx1"/>
                        </a:solidFill>
                        <a:latin typeface="Arial" panose="020B0604020202020204" pitchFamily="34" charset="0"/>
                        <a:cs typeface="Arial" panose="020B0604020202020204" pitchFamily="34" charset="0"/>
                      </a:endParaRPr>
                    </a:p>
                  </a:txBody>
                  <a:tcPr marT="45718" marB="45718"/>
                </a:tc>
                <a:tc>
                  <a:txBody>
                    <a:bodyPr/>
                    <a:lstStyle/>
                    <a:p>
                      <a:r>
                        <a:rPr lang="en-US" sz="1500" b="0" dirty="0">
                          <a:solidFill>
                            <a:schemeClr val="tx1"/>
                          </a:solidFill>
                          <a:latin typeface="Arial" panose="020B0604020202020204" pitchFamily="34" charset="0"/>
                          <a:cs typeface="Arial" panose="020B0604020202020204" pitchFamily="34" charset="0"/>
                        </a:rPr>
                        <a:t>If taking a practice test, make sure that you and the student are both on the Practice Site. If taking an operational test, make sure the student is using the Secure Browser, and you are using the Operational Test Administration Site.</a:t>
                      </a:r>
                    </a:p>
                  </a:txBody>
                  <a:tcPr marT="45718" marB="45718"/>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967098610"/>
      </p:ext>
    </p:extLst>
  </p:cSld>
  <p:clrMapOvr>
    <a:masterClrMapping/>
  </p:clrMapOvr>
  <mc:AlternateContent xmlns:mc="http://schemas.openxmlformats.org/markup-compatibility/2006" xmlns:p14="http://schemas.microsoft.com/office/powerpoint/2010/main">
    <mc:Choice Requires="p14">
      <p:transition p14:dur="10" advTm="94770"/>
    </mc:Choice>
    <mc:Fallback xmlns="">
      <p:transition advTm="947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Login and Test Selection</a:t>
            </a:r>
          </a:p>
        </p:txBody>
      </p:sp>
      <p:sp>
        <p:nvSpPr>
          <p:cNvPr id="2" name="Slide Number Placeholder 1"/>
          <p:cNvSpPr>
            <a:spLocks noGrp="1"/>
          </p:cNvSpPr>
          <p:nvPr>
            <p:ph type="sldNum" sz="quarter" idx="10"/>
          </p:nvPr>
        </p:nvSpPr>
        <p:spPr/>
        <p:txBody>
          <a:bodyPr/>
          <a:lstStyle/>
          <a:p>
            <a:fld id="{F3477EC8-074D-41C4-94AE-E9EA7CEEA348}" type="slidenum">
              <a:rPr smtClean="0"/>
              <a:pPr/>
              <a:t>12</a:t>
            </a:fld>
            <a:endParaRPr dirty="0"/>
          </a:p>
        </p:txBody>
      </p:sp>
      <p:pic>
        <p:nvPicPr>
          <p:cNvPr id="9" name="Picture 8">
            <a:extLst>
              <a:ext uri="{FF2B5EF4-FFF2-40B4-BE49-F238E27FC236}">
                <a16:creationId xmlns:a16="http://schemas.microsoft.com/office/drawing/2014/main" id="{3DCE5C4E-A95A-4180-A3C8-FA8F3B62B51A}"/>
              </a:ext>
            </a:extLst>
          </p:cNvPr>
          <p:cNvPicPr>
            <a:picLocks noChangeAspect="1"/>
          </p:cNvPicPr>
          <p:nvPr/>
        </p:nvPicPr>
        <p:blipFill>
          <a:blip r:embed="rId4"/>
          <a:stretch>
            <a:fillRect/>
          </a:stretch>
        </p:blipFill>
        <p:spPr>
          <a:xfrm>
            <a:off x="2971800" y="1295400"/>
            <a:ext cx="5791200" cy="449634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E08912E3-EB62-4C98-9AC5-2342106D4C14}"/>
              </a:ext>
            </a:extLst>
          </p:cNvPr>
          <p:cNvSpPr/>
          <p:nvPr/>
        </p:nvSpPr>
        <p:spPr>
          <a:xfrm>
            <a:off x="4953000" y="5334000"/>
            <a:ext cx="1905000" cy="4577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82487924"/>
      </p:ext>
    </p:extLst>
  </p:cSld>
  <p:clrMapOvr>
    <a:masterClrMapping/>
  </p:clrMapOvr>
  <mc:AlternateContent xmlns:mc="http://schemas.openxmlformats.org/markup-compatibility/2006" xmlns:p14="http://schemas.microsoft.com/office/powerpoint/2010/main">
    <mc:Choice Requires="p14">
      <p:transition p14:dur="10" advTm="36270"/>
    </mc:Choice>
    <mc:Fallback xmlns="">
      <p:transition advTm="3627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007" y="1317665"/>
            <a:ext cx="7493985" cy="4222669"/>
          </a:xfrm>
          <a:prstGeom prst="rect">
            <a:avLst/>
          </a:prstGeom>
          <a:ln>
            <a:solidFill>
              <a:schemeClr val="bg1">
                <a:lumMod val="75000"/>
              </a:schemeClr>
            </a:solidFill>
          </a:ln>
          <a:effectLst>
            <a:outerShdw blurRad="254000" dist="127000" dir="5400000" algn="ctr" rotWithShape="0">
              <a:srgbClr val="000000">
                <a:alpha val="70000"/>
              </a:srgbClr>
            </a:outerShdw>
          </a:effectLst>
        </p:spPr>
      </p:pic>
      <p:sp>
        <p:nvSpPr>
          <p:cNvPr id="7" name="Right Arrow 6"/>
          <p:cNvSpPr/>
          <p:nvPr/>
        </p:nvSpPr>
        <p:spPr>
          <a:xfrm>
            <a:off x="4804508" y="5132440"/>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p:txBody>
          <a:bodyPr/>
          <a:lstStyle/>
          <a:p>
            <a:r>
              <a:rPr lang="en-US" dirty="0"/>
              <a:t>Student Login and Test Selection, continued</a:t>
            </a:r>
          </a:p>
        </p:txBody>
      </p:sp>
      <p:sp>
        <p:nvSpPr>
          <p:cNvPr id="3" name="Slide Number Placeholder 2"/>
          <p:cNvSpPr>
            <a:spLocks noGrp="1"/>
          </p:cNvSpPr>
          <p:nvPr>
            <p:ph type="sldNum" sz="quarter" idx="10"/>
          </p:nvPr>
        </p:nvSpPr>
        <p:spPr/>
        <p:txBody>
          <a:bodyPr/>
          <a:lstStyle/>
          <a:p>
            <a:fld id="{F3477EC8-074D-41C4-94AE-E9EA7CEEA348}" type="slidenum">
              <a:rPr smtClean="0"/>
              <a:pPr/>
              <a:t>13</a:t>
            </a:fld>
            <a:endParaRPr dirty="0"/>
          </a:p>
        </p:txBody>
      </p:sp>
    </p:spTree>
    <p:custDataLst>
      <p:tags r:id="rId1"/>
    </p:custDataLst>
    <p:extLst>
      <p:ext uri="{BB962C8B-B14F-4D97-AF65-F5344CB8AC3E}">
        <p14:creationId xmlns:p14="http://schemas.microsoft.com/office/powerpoint/2010/main" val="2637171303"/>
      </p:ext>
    </p:extLst>
  </p:cSld>
  <p:clrMapOvr>
    <a:masterClrMapping/>
  </p:clrMapOvr>
  <mc:AlternateContent xmlns:mc="http://schemas.openxmlformats.org/markup-compatibility/2006" xmlns:p14="http://schemas.microsoft.com/office/powerpoint/2010/main">
    <mc:Choice Requires="p14">
      <p:transition p14:dur="10" advTm="54870"/>
    </mc:Choice>
    <mc:Fallback xmlns="">
      <p:transition advTm="5487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A2ACB-769A-6D72-8229-CB00EE08728B}"/>
              </a:ext>
            </a:extLst>
          </p:cNvPr>
          <p:cNvPicPr>
            <a:picLocks noChangeAspect="1"/>
          </p:cNvPicPr>
          <p:nvPr/>
        </p:nvPicPr>
        <p:blipFill>
          <a:blip r:embed="rId4"/>
          <a:stretch>
            <a:fillRect/>
          </a:stretch>
        </p:blipFill>
        <p:spPr>
          <a:xfrm>
            <a:off x="573830" y="961790"/>
            <a:ext cx="11179782" cy="4086727"/>
          </a:xfrm>
          <a:prstGeom prst="rect">
            <a:avLst/>
          </a:prstGeom>
          <a:ln>
            <a:solidFill>
              <a:schemeClr val="bg1">
                <a:lumMod val="65000"/>
              </a:schemeClr>
            </a:solidFill>
          </a:ln>
        </p:spPr>
      </p:pic>
      <p:sp>
        <p:nvSpPr>
          <p:cNvPr id="8" name="Right Arrow 7"/>
          <p:cNvSpPr/>
          <p:nvPr/>
        </p:nvSpPr>
        <p:spPr>
          <a:xfrm rot="16200000">
            <a:off x="6062270" y="2058351"/>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5605" name="Title 1"/>
          <p:cNvSpPr>
            <a:spLocks noGrp="1"/>
          </p:cNvSpPr>
          <p:nvPr>
            <p:ph type="title"/>
          </p:nvPr>
        </p:nvSpPr>
        <p:spPr/>
        <p:txBody>
          <a:bodyPr/>
          <a:lstStyle/>
          <a:p>
            <a:r>
              <a:rPr altLang="en-US"/>
              <a:t>Approving Student Entry</a:t>
            </a:r>
          </a:p>
        </p:txBody>
      </p:sp>
      <p:sp>
        <p:nvSpPr>
          <p:cNvPr id="2" name="Slide Number Placeholder 1"/>
          <p:cNvSpPr>
            <a:spLocks noGrp="1"/>
          </p:cNvSpPr>
          <p:nvPr>
            <p:ph type="sldNum" sz="quarter" idx="10"/>
          </p:nvPr>
        </p:nvSpPr>
        <p:spPr/>
        <p:txBody>
          <a:bodyPr/>
          <a:lstStyle/>
          <a:p>
            <a:pPr>
              <a:defRPr/>
            </a:pPr>
            <a:fld id="{1AE044E3-317B-4F18-BE0E-9C57E39D4724}" type="slidenum">
              <a:rPr smtClean="0"/>
              <a:pPr>
                <a:defRPr/>
              </a:pPr>
              <a:t>14</a:t>
            </a:fld>
            <a:endParaRPr dirty="0"/>
          </a:p>
        </p:txBody>
      </p:sp>
      <p:sp>
        <p:nvSpPr>
          <p:cNvPr id="7" name="Right Arrow 6"/>
          <p:cNvSpPr/>
          <p:nvPr/>
        </p:nvSpPr>
        <p:spPr>
          <a:xfrm rot="16200000">
            <a:off x="10015389" y="5022030"/>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extLst>
      <p:ext uri="{BB962C8B-B14F-4D97-AF65-F5344CB8AC3E}">
        <p14:creationId xmlns:p14="http://schemas.microsoft.com/office/powerpoint/2010/main" val="2173125717"/>
      </p:ext>
    </p:extLst>
  </p:cSld>
  <p:clrMapOvr>
    <a:masterClrMapping/>
  </p:clrMapOvr>
  <mc:AlternateContent xmlns:mc="http://schemas.openxmlformats.org/markup-compatibility/2006" xmlns:p14="http://schemas.microsoft.com/office/powerpoint/2010/main">
    <mc:Choice Requires="p14">
      <p:transition p14:dur="10" advTm="81930"/>
    </mc:Choice>
    <mc:Fallback xmlns="">
      <p:transition advTm="8193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AC4DDE-1EBF-9413-C17A-AE5C8E94D1E1}"/>
              </a:ext>
            </a:extLst>
          </p:cNvPr>
          <p:cNvPicPr>
            <a:picLocks noChangeAspect="1"/>
          </p:cNvPicPr>
          <p:nvPr/>
        </p:nvPicPr>
        <p:blipFill>
          <a:blip r:embed="rId4"/>
          <a:stretch>
            <a:fillRect/>
          </a:stretch>
        </p:blipFill>
        <p:spPr>
          <a:xfrm>
            <a:off x="2254222" y="2609735"/>
            <a:ext cx="9297698" cy="1638529"/>
          </a:xfrm>
          <a:prstGeom prst="rect">
            <a:avLst/>
          </a:prstGeom>
        </p:spPr>
      </p:pic>
      <p:sp>
        <p:nvSpPr>
          <p:cNvPr id="25605" name="Title 1"/>
          <p:cNvSpPr>
            <a:spLocks noGrp="1"/>
          </p:cNvSpPr>
          <p:nvPr>
            <p:ph type="title"/>
          </p:nvPr>
        </p:nvSpPr>
        <p:spPr/>
        <p:txBody>
          <a:bodyPr/>
          <a:lstStyle/>
          <a:p>
            <a:r>
              <a:rPr altLang="en-US" dirty="0"/>
              <a:t>Approving Student Entry</a:t>
            </a:r>
            <a:r>
              <a:rPr lang="en-US" altLang="en-US" dirty="0"/>
              <a:t>, continued </a:t>
            </a:r>
            <a:endParaRPr altLang="en-US" dirty="0"/>
          </a:p>
        </p:txBody>
      </p:sp>
      <p:sp>
        <p:nvSpPr>
          <p:cNvPr id="2" name="Slide Number Placeholder 1"/>
          <p:cNvSpPr>
            <a:spLocks noGrp="1"/>
          </p:cNvSpPr>
          <p:nvPr>
            <p:ph type="sldNum" sz="quarter" idx="10"/>
          </p:nvPr>
        </p:nvSpPr>
        <p:spPr/>
        <p:txBody>
          <a:bodyPr/>
          <a:lstStyle/>
          <a:p>
            <a:pPr>
              <a:defRPr/>
            </a:pPr>
            <a:fld id="{1AE044E3-317B-4F18-BE0E-9C57E39D4724}" type="slidenum">
              <a:rPr smtClean="0"/>
              <a:pPr>
                <a:defRPr/>
              </a:pPr>
              <a:t>15</a:t>
            </a:fld>
            <a:endParaRPr dirty="0"/>
          </a:p>
        </p:txBody>
      </p:sp>
      <p:sp>
        <p:nvSpPr>
          <p:cNvPr id="16" name="Right Arrow 15"/>
          <p:cNvSpPr/>
          <p:nvPr/>
        </p:nvSpPr>
        <p:spPr>
          <a:xfrm rot="16200000">
            <a:off x="8342416" y="4192167"/>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9" name="Picture 8">
            <a:extLst>
              <a:ext uri="{FF2B5EF4-FFF2-40B4-BE49-F238E27FC236}">
                <a16:creationId xmlns:a16="http://schemas.microsoft.com/office/drawing/2014/main" id="{3AD9B7FC-A321-63C1-94C2-BD81F6102336}"/>
              </a:ext>
            </a:extLst>
          </p:cNvPr>
          <p:cNvPicPr>
            <a:picLocks noChangeAspect="1"/>
          </p:cNvPicPr>
          <p:nvPr/>
        </p:nvPicPr>
        <p:blipFill>
          <a:blip r:embed="rId5"/>
          <a:stretch>
            <a:fillRect/>
          </a:stretch>
        </p:blipFill>
        <p:spPr>
          <a:xfrm>
            <a:off x="1721454" y="1276619"/>
            <a:ext cx="6276190" cy="4304762"/>
          </a:xfrm>
          <a:prstGeom prst="rect">
            <a:avLst/>
          </a:prstGeom>
        </p:spPr>
      </p:pic>
    </p:spTree>
    <p:custDataLst>
      <p:tags r:id="rId1"/>
    </p:custDataLst>
    <p:extLst>
      <p:ext uri="{BB962C8B-B14F-4D97-AF65-F5344CB8AC3E}">
        <p14:creationId xmlns:p14="http://schemas.microsoft.com/office/powerpoint/2010/main" val="196217526"/>
      </p:ext>
    </p:extLst>
  </p:cSld>
  <p:clrMapOvr>
    <a:masterClrMapping/>
  </p:clrMapOvr>
  <p:transition spd="slow" advTm="5436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601195-3780-2A95-3CEF-D0F280AEE162}"/>
              </a:ext>
            </a:extLst>
          </p:cNvPr>
          <p:cNvPicPr>
            <a:picLocks noChangeAspect="1"/>
          </p:cNvPicPr>
          <p:nvPr/>
        </p:nvPicPr>
        <p:blipFill>
          <a:blip r:embed="rId4"/>
          <a:stretch>
            <a:fillRect/>
          </a:stretch>
        </p:blipFill>
        <p:spPr>
          <a:xfrm>
            <a:off x="1126899" y="3058263"/>
            <a:ext cx="7231489" cy="2643443"/>
          </a:xfrm>
          <a:prstGeom prst="rect">
            <a:avLst/>
          </a:prstGeom>
          <a:ln>
            <a:solidFill>
              <a:schemeClr val="bg1">
                <a:lumMod val="65000"/>
              </a:schemeClr>
            </a:solidFill>
          </a:ln>
        </p:spPr>
      </p:pic>
      <p:sp>
        <p:nvSpPr>
          <p:cNvPr id="3" name="Content Placeholder 2">
            <a:extLst>
              <a:ext uri="{FF2B5EF4-FFF2-40B4-BE49-F238E27FC236}">
                <a16:creationId xmlns:a16="http://schemas.microsoft.com/office/drawing/2014/main" id="{ADFECF1D-15D2-4513-A630-0D1ABC67AFB1}"/>
              </a:ext>
            </a:extLst>
          </p:cNvPr>
          <p:cNvSpPr>
            <a:spLocks noGrp="1"/>
          </p:cNvSpPr>
          <p:nvPr>
            <p:ph idx="1"/>
          </p:nvPr>
        </p:nvSpPr>
        <p:spPr>
          <a:xfrm>
            <a:off x="426231" y="965816"/>
            <a:ext cx="7699789" cy="1916281"/>
          </a:xfrm>
        </p:spPr>
        <p:txBody>
          <a:bodyPr>
            <a:normAutofit fontScale="55000" lnSpcReduction="20000"/>
          </a:bodyPr>
          <a:lstStyle/>
          <a:p>
            <a:pPr>
              <a:lnSpc>
                <a:spcPct val="120000"/>
              </a:lnSpc>
              <a:spcBef>
                <a:spcPts val="600"/>
              </a:spcBef>
              <a:buClr>
                <a:srgbClr val="FFFFFF">
                  <a:lumMod val="65000"/>
                </a:srgbClr>
              </a:buClr>
              <a:defRPr/>
            </a:pPr>
            <a:r>
              <a:rPr lang="en-US" sz="4400" b="1" dirty="0">
                <a:solidFill>
                  <a:srgbClr val="505A08"/>
                </a:solidFill>
                <a:ea typeface="ＭＳ Ｐゴシック"/>
                <a:cs typeface="Arial" charset="0"/>
              </a:rPr>
              <a:t>Deny entry to a test session in these circumstances:</a:t>
            </a:r>
          </a:p>
          <a:p>
            <a:pPr marL="457200" indent="-457200">
              <a:lnSpc>
                <a:spcPct val="120000"/>
              </a:lnSpc>
              <a:spcBef>
                <a:spcPts val="600"/>
              </a:spcBef>
              <a:buClr>
                <a:srgbClr val="FFFFFF">
                  <a:lumMod val="65000"/>
                </a:srgbClr>
              </a:buClr>
              <a:buFont typeface="Arial" panose="020B0604020202020204" pitchFamily="34" charset="0"/>
              <a:buChar char="•"/>
              <a:defRPr/>
            </a:pPr>
            <a:r>
              <a:rPr lang="en-US" sz="4400" dirty="0">
                <a:solidFill>
                  <a:srgbClr val="505A08"/>
                </a:solidFill>
                <a:ea typeface="ＭＳ Ｐゴシック"/>
                <a:cs typeface="Arial" charset="0"/>
              </a:rPr>
              <a:t>The student is not supposed to enter this session.</a:t>
            </a:r>
          </a:p>
          <a:p>
            <a:pPr marL="457200" indent="-457200">
              <a:lnSpc>
                <a:spcPct val="120000"/>
              </a:lnSpc>
              <a:spcBef>
                <a:spcPts val="600"/>
              </a:spcBef>
              <a:buClr>
                <a:srgbClr val="FFFFFF">
                  <a:lumMod val="65000"/>
                </a:srgbClr>
              </a:buClr>
              <a:buFont typeface="Arial" panose="020B0604020202020204" pitchFamily="34" charset="0"/>
              <a:buChar char="•"/>
              <a:defRPr/>
            </a:pPr>
            <a:r>
              <a:rPr lang="en-US" sz="4400" dirty="0">
                <a:solidFill>
                  <a:srgbClr val="505A08"/>
                </a:solidFill>
                <a:ea typeface="ＭＳ Ｐゴシック"/>
                <a:cs typeface="Arial" charset="0"/>
              </a:rPr>
              <a:t>The student’s demographic information is incorrect.</a:t>
            </a:r>
          </a:p>
          <a:p>
            <a:pPr marL="457200" indent="-457200">
              <a:lnSpc>
                <a:spcPct val="120000"/>
              </a:lnSpc>
              <a:spcBef>
                <a:spcPts val="600"/>
              </a:spcBef>
              <a:buClr>
                <a:srgbClr val="FFFFFF">
                  <a:lumMod val="65000"/>
                </a:srgbClr>
              </a:buClr>
              <a:buFont typeface="Arial" panose="020B0604020202020204" pitchFamily="34" charset="0"/>
              <a:buChar char="•"/>
              <a:defRPr/>
            </a:pPr>
            <a:r>
              <a:rPr lang="en-US" sz="4400" dirty="0">
                <a:solidFill>
                  <a:srgbClr val="505A08"/>
                </a:solidFill>
                <a:ea typeface="ＭＳ Ｐゴシック"/>
                <a:cs typeface="Arial" charset="0"/>
              </a:rPr>
              <a:t>The student’s required accommodations are incorrect. </a:t>
            </a:r>
          </a:p>
          <a:p>
            <a:endParaRPr lang="en-US" dirty="0"/>
          </a:p>
        </p:txBody>
      </p:sp>
      <p:sp>
        <p:nvSpPr>
          <p:cNvPr id="26629" name="Title 1"/>
          <p:cNvSpPr>
            <a:spLocks noGrp="1"/>
          </p:cNvSpPr>
          <p:nvPr>
            <p:ph type="title"/>
          </p:nvPr>
        </p:nvSpPr>
        <p:spPr/>
        <p:txBody>
          <a:bodyPr/>
          <a:lstStyle/>
          <a:p>
            <a:r>
              <a:rPr altLang="en-US"/>
              <a:t>Denying Student Entry</a:t>
            </a:r>
          </a:p>
        </p:txBody>
      </p:sp>
      <p:sp>
        <p:nvSpPr>
          <p:cNvPr id="2" name="Slide Number Placeholder 1"/>
          <p:cNvSpPr>
            <a:spLocks noGrp="1"/>
          </p:cNvSpPr>
          <p:nvPr>
            <p:ph type="sldNum" sz="quarter" idx="10"/>
          </p:nvPr>
        </p:nvSpPr>
        <p:spPr/>
        <p:txBody>
          <a:bodyPr/>
          <a:lstStyle/>
          <a:p>
            <a:pPr>
              <a:defRPr/>
            </a:pPr>
            <a:fld id="{1AE044E3-317B-4F18-BE0E-9C57E39D4724}" type="slidenum">
              <a:rPr smtClean="0"/>
              <a:pPr>
                <a:defRPr/>
              </a:pPr>
              <a:t>16</a:t>
            </a:fld>
            <a:endParaRPr dirty="0"/>
          </a:p>
        </p:txBody>
      </p:sp>
      <p:sp>
        <p:nvSpPr>
          <p:cNvPr id="9" name="Right Arrow 8"/>
          <p:cNvSpPr/>
          <p:nvPr/>
        </p:nvSpPr>
        <p:spPr>
          <a:xfrm rot="10800000">
            <a:off x="8126020" y="5188533"/>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extLst>
      <p:ext uri="{BB962C8B-B14F-4D97-AF65-F5344CB8AC3E}">
        <p14:creationId xmlns:p14="http://schemas.microsoft.com/office/powerpoint/2010/main" val="3037173596"/>
      </p:ext>
    </p:extLst>
  </p:cSld>
  <p:clrMapOvr>
    <a:masterClrMapping/>
  </p:clrMapOvr>
  <mc:AlternateContent xmlns:mc="http://schemas.openxmlformats.org/markup-compatibility/2006" xmlns:p14="http://schemas.microsoft.com/office/powerpoint/2010/main">
    <mc:Choice Requires="p14">
      <p:transition p14:dur="10" advTm="67900"/>
    </mc:Choice>
    <mc:Fallback xmlns="">
      <p:transition advTm="679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2340845" y="1392237"/>
            <a:ext cx="7656357" cy="407352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Audio Playback Check</a:t>
            </a:r>
          </a:p>
        </p:txBody>
      </p:sp>
      <p:sp>
        <p:nvSpPr>
          <p:cNvPr id="4" name="Slide Number Placeholder 3"/>
          <p:cNvSpPr>
            <a:spLocks noGrp="1"/>
          </p:cNvSpPr>
          <p:nvPr>
            <p:ph type="sldNum" sz="quarter" idx="10"/>
          </p:nvPr>
        </p:nvSpPr>
        <p:spPr/>
        <p:txBody>
          <a:bodyPr/>
          <a:lstStyle/>
          <a:p>
            <a:fld id="{F3477EC8-074D-41C4-94AE-E9EA7CEEA348}" type="slidenum">
              <a:rPr smtClean="0"/>
              <a:pPr/>
              <a:t>17</a:t>
            </a:fld>
            <a:endParaRPr dirty="0"/>
          </a:p>
        </p:txBody>
      </p:sp>
      <p:sp>
        <p:nvSpPr>
          <p:cNvPr id="7" name="Right Arrow 6"/>
          <p:cNvSpPr/>
          <p:nvPr/>
        </p:nvSpPr>
        <p:spPr>
          <a:xfrm>
            <a:off x="1727954" y="3733800"/>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8" name="Right Arrow 7"/>
          <p:cNvSpPr/>
          <p:nvPr/>
        </p:nvSpPr>
        <p:spPr>
          <a:xfrm>
            <a:off x="3532508" y="4663440"/>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 name="Rectangle 4">
            <a:extLst>
              <a:ext uri="{FF2B5EF4-FFF2-40B4-BE49-F238E27FC236}">
                <a16:creationId xmlns:a16="http://schemas.microsoft.com/office/drawing/2014/main" id="{A17388C3-522B-4A95-B1C3-CF4DA6ADB1A2}"/>
              </a:ext>
            </a:extLst>
          </p:cNvPr>
          <p:cNvSpPr/>
          <p:nvPr/>
        </p:nvSpPr>
        <p:spPr>
          <a:xfrm>
            <a:off x="9509760" y="1539240"/>
            <a:ext cx="487442"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57234223"/>
      </p:ext>
    </p:extLst>
  </p:cSld>
  <p:clrMapOvr>
    <a:masterClrMapping/>
  </p:clrMapOvr>
  <mc:AlternateContent xmlns:mc="http://schemas.openxmlformats.org/markup-compatibility/2006" xmlns:p14="http://schemas.microsoft.com/office/powerpoint/2010/main">
    <mc:Choice Requires="p14">
      <p:transition p14:dur="10" advTm="53350"/>
    </mc:Choice>
    <mc:Fallback xmlns="">
      <p:transition advTm="533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98B4BAF-DC89-48AE-837C-9CACD3607DED}"/>
              </a:ext>
            </a:extLst>
          </p:cNvPr>
          <p:cNvPicPr/>
          <p:nvPr/>
        </p:nvPicPr>
        <p:blipFill>
          <a:blip r:embed="rId4">
            <a:extLst>
              <a:ext uri="{28A0092B-C50C-407E-A947-70E740481C1C}">
                <a14:useLocalDpi xmlns:a14="http://schemas.microsoft.com/office/drawing/2010/main" val="0"/>
              </a:ext>
            </a:extLst>
          </a:blip>
          <a:stretch>
            <a:fillRect/>
          </a:stretch>
        </p:blipFill>
        <p:spPr>
          <a:xfrm>
            <a:off x="2349501" y="1680769"/>
            <a:ext cx="7934299" cy="3353043"/>
          </a:xfrm>
          <a:prstGeom prst="rect">
            <a:avLst/>
          </a:prstGeom>
        </p:spPr>
      </p:pic>
      <p:sp>
        <p:nvSpPr>
          <p:cNvPr id="2" name="Title 1"/>
          <p:cNvSpPr>
            <a:spLocks noGrp="1"/>
          </p:cNvSpPr>
          <p:nvPr>
            <p:ph type="title"/>
          </p:nvPr>
        </p:nvSpPr>
        <p:spPr/>
        <p:txBody>
          <a:bodyPr/>
          <a:lstStyle/>
          <a:p>
            <a:r>
              <a:rPr lang="en-US" dirty="0"/>
              <a:t>Recording Device Check</a:t>
            </a:r>
          </a:p>
        </p:txBody>
      </p:sp>
      <p:sp>
        <p:nvSpPr>
          <p:cNvPr id="3" name="Slide Number Placeholder 2"/>
          <p:cNvSpPr>
            <a:spLocks noGrp="1"/>
          </p:cNvSpPr>
          <p:nvPr>
            <p:ph type="sldNum" sz="quarter" idx="10"/>
          </p:nvPr>
        </p:nvSpPr>
        <p:spPr/>
        <p:txBody>
          <a:bodyPr/>
          <a:lstStyle/>
          <a:p>
            <a:fld id="{F3477EC8-074D-41C4-94AE-E9EA7CEEA348}" type="slidenum">
              <a:rPr smtClean="0"/>
              <a:pPr/>
              <a:t>18</a:t>
            </a:fld>
            <a:endParaRPr dirty="0"/>
          </a:p>
        </p:txBody>
      </p:sp>
      <p:sp>
        <p:nvSpPr>
          <p:cNvPr id="7" name="Right Arrow 6"/>
          <p:cNvSpPr/>
          <p:nvPr/>
        </p:nvSpPr>
        <p:spPr>
          <a:xfrm rot="10800000" flipH="1">
            <a:off x="3626486" y="4378492"/>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nvGrpSpPr>
          <p:cNvPr id="5" name="Group 4"/>
          <p:cNvGrpSpPr/>
          <p:nvPr/>
        </p:nvGrpSpPr>
        <p:grpSpPr>
          <a:xfrm>
            <a:off x="222829" y="2441925"/>
            <a:ext cx="2285999" cy="685800"/>
            <a:chOff x="5486400" y="2794000"/>
            <a:chExt cx="2285999" cy="685800"/>
          </a:xfrm>
          <a:solidFill>
            <a:srgbClr val="FF0000"/>
          </a:solidFill>
        </p:grpSpPr>
        <p:sp>
          <p:nvSpPr>
            <p:cNvPr id="10" name="Right Arrow 9"/>
            <p:cNvSpPr/>
            <p:nvPr/>
          </p:nvSpPr>
          <p:spPr>
            <a:xfrm rot="10800000" flipH="1">
              <a:off x="5486400" y="2794000"/>
              <a:ext cx="2285999" cy="6858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4" name="Rectangle 3"/>
            <p:cNvSpPr/>
            <p:nvPr/>
          </p:nvSpPr>
          <p:spPr>
            <a:xfrm>
              <a:off x="5592457" y="2970013"/>
              <a:ext cx="1919308" cy="338554"/>
            </a:xfrm>
            <a:prstGeom prst="rect">
              <a:avLst/>
            </a:prstGeom>
            <a:grpFill/>
          </p:spPr>
          <p:txBody>
            <a:bodyPr wrap="none">
              <a:spAutoFit/>
            </a:bodyPr>
            <a:lstStyle/>
            <a:p>
              <a:pPr algn="ctr">
                <a:defRPr/>
              </a:pPr>
              <a:r>
                <a:rPr lang="en-US" sz="1600" dirty="0">
                  <a:solidFill>
                    <a:srgbClr val="FFFFFF"/>
                  </a:solidFill>
                  <a:latin typeface="Calibri" pitchFamily="34" charset="0"/>
                  <a:ea typeface="ＭＳ Ｐゴシック"/>
                  <a:cs typeface="Arial" charset="0"/>
                </a:rPr>
                <a:t>Start/Stop Recording</a:t>
              </a:r>
            </a:p>
          </p:txBody>
        </p:sp>
      </p:grpSp>
      <p:grpSp>
        <p:nvGrpSpPr>
          <p:cNvPr id="6" name="Group 5"/>
          <p:cNvGrpSpPr/>
          <p:nvPr/>
        </p:nvGrpSpPr>
        <p:grpSpPr>
          <a:xfrm>
            <a:off x="222830" y="3214461"/>
            <a:ext cx="2285999" cy="685800"/>
            <a:chOff x="5488576" y="3429000"/>
            <a:chExt cx="2285999" cy="685800"/>
          </a:xfrm>
          <a:solidFill>
            <a:srgbClr val="FF0000"/>
          </a:solidFill>
        </p:grpSpPr>
        <p:sp>
          <p:nvSpPr>
            <p:cNvPr id="8" name="Right Arrow 7"/>
            <p:cNvSpPr/>
            <p:nvPr/>
          </p:nvSpPr>
          <p:spPr>
            <a:xfrm rot="10800000" flipH="1">
              <a:off x="5488576" y="3429000"/>
              <a:ext cx="2285999" cy="6858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9" name="Rectangle 8"/>
            <p:cNvSpPr/>
            <p:nvPr/>
          </p:nvSpPr>
          <p:spPr>
            <a:xfrm>
              <a:off x="5648562" y="3602473"/>
              <a:ext cx="1811457" cy="338554"/>
            </a:xfrm>
            <a:prstGeom prst="rect">
              <a:avLst/>
            </a:prstGeom>
            <a:grpFill/>
          </p:spPr>
          <p:txBody>
            <a:bodyPr wrap="none">
              <a:spAutoFit/>
            </a:bodyPr>
            <a:lstStyle/>
            <a:p>
              <a:pPr algn="ctr">
                <a:defRPr/>
              </a:pPr>
              <a:r>
                <a:rPr lang="en-US" sz="1600" dirty="0">
                  <a:solidFill>
                    <a:srgbClr val="FFFFFF"/>
                  </a:solidFill>
                  <a:latin typeface="Calibri" pitchFamily="34" charset="0"/>
                  <a:ea typeface="ＭＳ Ｐゴシック"/>
                  <a:cs typeface="Arial" charset="0"/>
                </a:rPr>
                <a:t>Start/Stop Playback</a:t>
              </a:r>
            </a:p>
          </p:txBody>
        </p:sp>
      </p:grpSp>
    </p:spTree>
    <p:custDataLst>
      <p:tags r:id="rId1"/>
    </p:custDataLst>
    <p:extLst>
      <p:ext uri="{BB962C8B-B14F-4D97-AF65-F5344CB8AC3E}">
        <p14:creationId xmlns:p14="http://schemas.microsoft.com/office/powerpoint/2010/main" val="1893354716"/>
      </p:ext>
    </p:extLst>
  </p:cSld>
  <p:clrMapOvr>
    <a:masterClrMapping/>
  </p:clrMapOvr>
  <mc:AlternateContent xmlns:mc="http://schemas.openxmlformats.org/markup-compatibility/2006" xmlns:p14="http://schemas.microsoft.com/office/powerpoint/2010/main">
    <mc:Choice Requires="p14">
      <p:transition p14:dur="10" advTm="105470"/>
    </mc:Choice>
    <mc:Fallback xmlns="">
      <p:transition advTm="10547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 Instructions and Help Screen</a:t>
            </a:r>
          </a:p>
        </p:txBody>
      </p:sp>
      <p:sp>
        <p:nvSpPr>
          <p:cNvPr id="4" name="Slide Number Placeholder 3"/>
          <p:cNvSpPr>
            <a:spLocks noGrp="1"/>
          </p:cNvSpPr>
          <p:nvPr>
            <p:ph type="sldNum" sz="quarter" idx="10"/>
          </p:nvPr>
        </p:nvSpPr>
        <p:spPr/>
        <p:txBody>
          <a:bodyPr/>
          <a:lstStyle/>
          <a:p>
            <a:pPr>
              <a:defRPr/>
            </a:pPr>
            <a:fld id="{C5EF4DCC-EC60-4008-8A9C-40A444B46910}" type="slidenum">
              <a:rPr smtClean="0"/>
              <a:pPr>
                <a:defRPr/>
              </a:pPr>
              <a:t>19</a:t>
            </a:fld>
            <a:endParaRPr dirty="0"/>
          </a:p>
        </p:txBody>
      </p:sp>
      <p:pic>
        <p:nvPicPr>
          <p:cNvPr id="7" name="Picture 6">
            <a:extLst>
              <a:ext uri="{FF2B5EF4-FFF2-40B4-BE49-F238E27FC236}">
                <a16:creationId xmlns:a16="http://schemas.microsoft.com/office/drawing/2014/main" id="{7F79DBE4-E202-4EC3-97F9-46DED5FBA37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07881" y="1049642"/>
            <a:ext cx="6064666" cy="5076838"/>
          </a:xfrm>
          <a:prstGeom prst="rect">
            <a:avLst/>
          </a:prstGeom>
          <a:ln>
            <a:noFill/>
          </a:ln>
          <a:effectLst>
            <a:outerShdw blurRad="292100" dist="139700" dir="2700000" algn="tl" rotWithShape="0">
              <a:srgbClr val="333333">
                <a:alpha val="65000"/>
              </a:srgbClr>
            </a:outerShdw>
          </a:effectLst>
        </p:spPr>
      </p:pic>
      <p:sp>
        <p:nvSpPr>
          <p:cNvPr id="5" name="Right Arrow 4"/>
          <p:cNvSpPr/>
          <p:nvPr/>
        </p:nvSpPr>
        <p:spPr>
          <a:xfrm>
            <a:off x="4523108" y="5257800"/>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extLst>
      <p:ext uri="{BB962C8B-B14F-4D97-AF65-F5344CB8AC3E}">
        <p14:creationId xmlns:p14="http://schemas.microsoft.com/office/powerpoint/2010/main" val="921803832"/>
      </p:ext>
    </p:extLst>
  </p:cSld>
  <p:clrMapOvr>
    <a:masterClrMapping/>
  </p:clrMapOvr>
  <mc:AlternateContent xmlns:mc="http://schemas.openxmlformats.org/markup-compatibility/2006" xmlns:p14="http://schemas.microsoft.com/office/powerpoint/2010/main">
    <mc:Choice Requires="p14">
      <p:transition p14:dur="10" advTm="23760"/>
    </mc:Choice>
    <mc:Fallback xmlns="">
      <p:transition advTm="2376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94" y="1115334"/>
            <a:ext cx="10966449" cy="3732737"/>
          </a:xfrm>
        </p:spPr>
        <p:txBody>
          <a:bodyPr rtlCol="0">
            <a:normAutofit fontScale="70000" lnSpcReduction="20000"/>
          </a:bodyPr>
          <a:lstStyle/>
          <a:p>
            <a:pPr eaLnBrk="1" fontAlgn="auto" hangingPunct="1">
              <a:defRPr/>
            </a:pPr>
            <a:r>
              <a:rPr lang="en-US" sz="2800" b="1" dirty="0">
                <a:solidFill>
                  <a:srgbClr val="505A08"/>
                </a:solidFill>
              </a:rPr>
              <a:t>After viewing this presentation, you should be able to:</a:t>
            </a:r>
          </a:p>
          <a:p>
            <a:pPr marL="457200" indent="-457200" eaLnBrk="1" fontAlgn="auto" hangingPunct="1">
              <a:spcAft>
                <a:spcPts val="0"/>
              </a:spcAft>
              <a:buFont typeface="Arial" panose="020B0604020202020204" pitchFamily="34" charset="0"/>
              <a:buChar char="•"/>
              <a:defRPr/>
            </a:pPr>
            <a:r>
              <a:rPr lang="en-US" sz="2800" dirty="0">
                <a:solidFill>
                  <a:srgbClr val="505A08"/>
                </a:solidFill>
              </a:rPr>
              <a:t>Use the Test Administrator Interface to start and run a test session;</a:t>
            </a:r>
          </a:p>
          <a:p>
            <a:pPr marL="457200" indent="-457200" eaLnBrk="1" fontAlgn="auto" hangingPunct="1">
              <a:spcAft>
                <a:spcPts val="0"/>
              </a:spcAft>
              <a:buFont typeface="Arial" panose="020B0604020202020204" pitchFamily="34" charset="0"/>
              <a:buChar char="•"/>
              <a:defRPr/>
            </a:pPr>
            <a:r>
              <a:rPr lang="en-US" sz="2800" dirty="0">
                <a:solidFill>
                  <a:srgbClr val="505A08"/>
                </a:solidFill>
              </a:rPr>
              <a:t>View student test settings and accessibility resources;</a:t>
            </a:r>
          </a:p>
          <a:p>
            <a:pPr marL="457200" indent="-457200" eaLnBrk="1" fontAlgn="auto" hangingPunct="1">
              <a:spcAft>
                <a:spcPts val="0"/>
              </a:spcAft>
              <a:buFont typeface="Arial" panose="020B0604020202020204" pitchFamily="34" charset="0"/>
              <a:buChar char="•"/>
              <a:defRPr/>
            </a:pPr>
            <a:r>
              <a:rPr lang="en-US" sz="2800" dirty="0">
                <a:solidFill>
                  <a:srgbClr val="505A08"/>
                </a:solidFill>
              </a:rPr>
              <a:t>Monitor the testing process;</a:t>
            </a:r>
          </a:p>
          <a:p>
            <a:pPr marL="457200" indent="-457200" eaLnBrk="1" fontAlgn="auto" hangingPunct="1">
              <a:spcAft>
                <a:spcPts val="0"/>
              </a:spcAft>
              <a:buFont typeface="Arial" panose="020B0604020202020204" pitchFamily="34" charset="0"/>
              <a:buChar char="•"/>
              <a:defRPr/>
            </a:pPr>
            <a:r>
              <a:rPr lang="en-US" sz="2800" dirty="0">
                <a:solidFill>
                  <a:srgbClr val="505A08"/>
                </a:solidFill>
              </a:rPr>
              <a:t>Pause and stop a test session;</a:t>
            </a:r>
          </a:p>
          <a:p>
            <a:pPr marL="457200" indent="-457200" eaLnBrk="1" fontAlgn="auto" hangingPunct="1">
              <a:spcAft>
                <a:spcPts val="0"/>
              </a:spcAft>
              <a:buFont typeface="Arial" panose="020B0604020202020204" pitchFamily="34" charset="0"/>
              <a:buChar char="•"/>
              <a:defRPr/>
            </a:pPr>
            <a:r>
              <a:rPr lang="en-US" sz="2800" dirty="0">
                <a:solidFill>
                  <a:srgbClr val="505A08"/>
                </a:solidFill>
              </a:rPr>
              <a:t>Print test session information; </a:t>
            </a:r>
          </a:p>
          <a:p>
            <a:pPr marL="457200" indent="-457200" eaLnBrk="1" fontAlgn="auto" hangingPunct="1">
              <a:spcAft>
                <a:spcPts val="0"/>
              </a:spcAft>
              <a:buFont typeface="Arial" panose="020B0604020202020204" pitchFamily="34" charset="0"/>
              <a:buChar char="•"/>
              <a:defRPr/>
            </a:pPr>
            <a:r>
              <a:rPr lang="en-US" sz="2800" dirty="0">
                <a:solidFill>
                  <a:srgbClr val="505A08"/>
                </a:solidFill>
              </a:rPr>
              <a:t>Exit and log out of the Test Administrator Interface.</a:t>
            </a:r>
          </a:p>
        </p:txBody>
      </p:sp>
      <p:sp>
        <p:nvSpPr>
          <p:cNvPr id="16387" name="Title 1"/>
          <p:cNvSpPr>
            <a:spLocks noGrp="1"/>
          </p:cNvSpPr>
          <p:nvPr>
            <p:ph type="title"/>
          </p:nvPr>
        </p:nvSpPr>
        <p:spPr/>
        <p:txBody>
          <a:bodyPr>
            <a:normAutofit/>
          </a:bodyPr>
          <a:lstStyle/>
          <a:p>
            <a:r>
              <a:rPr altLang="en-US" dirty="0"/>
              <a:t>Objectives</a:t>
            </a:r>
          </a:p>
        </p:txBody>
      </p:sp>
      <p:sp>
        <p:nvSpPr>
          <p:cNvPr id="2" name="Slide Number Placeholder 1"/>
          <p:cNvSpPr>
            <a:spLocks noGrp="1"/>
          </p:cNvSpPr>
          <p:nvPr>
            <p:ph type="sldNum" sz="quarter" idx="10"/>
          </p:nvPr>
        </p:nvSpPr>
        <p:spPr/>
        <p:txBody>
          <a:bodyPr/>
          <a:lstStyle/>
          <a:p>
            <a:pPr>
              <a:defRPr/>
            </a:pPr>
            <a:fld id="{8F1302BC-9423-4160-8A3E-D93B1F0A23E5}" type="slidenum">
              <a:rPr smtClean="0"/>
              <a:pPr>
                <a:defRPr/>
              </a:pPr>
              <a:t>2</a:t>
            </a:fld>
            <a:endParaRPr dirty="0"/>
          </a:p>
        </p:txBody>
      </p:sp>
    </p:spTree>
    <p:custDataLst>
      <p:tags r:id="rId1"/>
    </p:custDataLst>
    <p:extLst>
      <p:ext uri="{BB962C8B-B14F-4D97-AF65-F5344CB8AC3E}">
        <p14:creationId xmlns:p14="http://schemas.microsoft.com/office/powerpoint/2010/main" val="1091363597"/>
      </p:ext>
    </p:extLst>
  </p:cSld>
  <p:clrMapOvr>
    <a:masterClrMapping/>
  </p:clrMapOvr>
  <mc:AlternateContent xmlns:mc="http://schemas.openxmlformats.org/markup-compatibility/2006" xmlns:p14="http://schemas.microsoft.com/office/powerpoint/2010/main">
    <mc:Choice Requires="p14">
      <p:transition p14:dur="10" advTm="101570"/>
    </mc:Choice>
    <mc:Fallback xmlns="">
      <p:transition advTm="10157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Test Settings </a:t>
            </a:r>
          </a:p>
        </p:txBody>
      </p:sp>
      <p:sp>
        <p:nvSpPr>
          <p:cNvPr id="3" name="Slide Number Placeholder 2"/>
          <p:cNvSpPr>
            <a:spLocks noGrp="1"/>
          </p:cNvSpPr>
          <p:nvPr>
            <p:ph type="sldNum" sz="quarter" idx="10"/>
          </p:nvPr>
        </p:nvSpPr>
        <p:spPr/>
        <p:txBody>
          <a:bodyPr/>
          <a:lstStyle/>
          <a:p>
            <a:fld id="{F3477EC8-074D-41C4-94AE-E9EA7CEEA348}" type="slidenum">
              <a:rPr smtClean="0"/>
              <a:pPr/>
              <a:t>20</a:t>
            </a:fld>
            <a:endParaRPr dirty="0"/>
          </a:p>
        </p:txBody>
      </p:sp>
      <p:pic>
        <p:nvPicPr>
          <p:cNvPr id="8" name="Picture 7">
            <a:extLst>
              <a:ext uri="{FF2B5EF4-FFF2-40B4-BE49-F238E27FC236}">
                <a16:creationId xmlns:a16="http://schemas.microsoft.com/office/drawing/2014/main" id="{FCB35C77-2B1F-4A4F-A1C2-AAF87591CFBE}"/>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2881281" y="1176633"/>
            <a:ext cx="6429437" cy="4637733"/>
          </a:xfrm>
          <a:prstGeom prst="rect">
            <a:avLst/>
          </a:prstGeom>
          <a:noFill/>
          <a:ln w="9522" cmpd="sng">
            <a:solidFill>
              <a:schemeClr val="bg1">
                <a:lumMod val="75000"/>
              </a:schemeClr>
            </a:solidFill>
            <a:prstDash val="solid"/>
            <a:miter lim="800000"/>
            <a:headEnd/>
            <a:tailEnd/>
          </a:ln>
          <a:effectLst>
            <a:outerShdw blurRad="50800" dist="38100" dir="2700000" algn="tl" rotWithShape="0">
              <a:prstClr val="black">
                <a:alpha val="40000"/>
              </a:prstClr>
            </a:outerShdw>
          </a:effectLst>
        </p:spPr>
      </p:pic>
      <p:sp>
        <p:nvSpPr>
          <p:cNvPr id="7" name="Right Arrow 6"/>
          <p:cNvSpPr/>
          <p:nvPr/>
        </p:nvSpPr>
        <p:spPr>
          <a:xfrm rot="10800000" flipH="1">
            <a:off x="4916769" y="5449991"/>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ustDataLst>
      <p:tags r:id="rId1"/>
    </p:custDataLst>
    <p:extLst>
      <p:ext uri="{BB962C8B-B14F-4D97-AF65-F5344CB8AC3E}">
        <p14:creationId xmlns:p14="http://schemas.microsoft.com/office/powerpoint/2010/main" val="1377764086"/>
      </p:ext>
    </p:extLst>
  </p:cSld>
  <p:clrMapOvr>
    <a:masterClrMapping/>
  </p:clrMapOvr>
  <mc:AlternateContent xmlns:mc="http://schemas.openxmlformats.org/markup-compatibility/2006" xmlns:p14="http://schemas.microsoft.com/office/powerpoint/2010/main">
    <mc:Choice Requires="p14">
      <p:transition p14:dur="10" advTm="30220"/>
    </mc:Choice>
    <mc:Fallback xmlns="">
      <p:transition advTm="3022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72861C8-ED3F-4AF2-8E7F-3CD4695D7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050" y="2461672"/>
            <a:ext cx="9793899" cy="99752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3" name="Title 2"/>
          <p:cNvSpPr>
            <a:spLocks noGrp="1"/>
          </p:cNvSpPr>
          <p:nvPr>
            <p:ph type="title"/>
          </p:nvPr>
        </p:nvSpPr>
        <p:spPr/>
        <p:txBody>
          <a:bodyPr/>
          <a:lstStyle/>
          <a:p>
            <a:r>
              <a:rPr lang="en-US" dirty="0"/>
              <a:t>Tools in the Student Testing Site</a:t>
            </a:r>
          </a:p>
        </p:txBody>
      </p:sp>
      <p:sp>
        <p:nvSpPr>
          <p:cNvPr id="4" name="Slide Number Placeholder 3"/>
          <p:cNvSpPr>
            <a:spLocks noGrp="1"/>
          </p:cNvSpPr>
          <p:nvPr>
            <p:ph type="sldNum" sz="quarter" idx="10"/>
          </p:nvPr>
        </p:nvSpPr>
        <p:spPr/>
        <p:txBody>
          <a:bodyPr/>
          <a:lstStyle/>
          <a:p>
            <a:pPr>
              <a:defRPr/>
            </a:pPr>
            <a:fld id="{C5EF4DCC-EC60-4008-8A9C-40A444B46910}" type="slidenum">
              <a:rPr smtClean="0"/>
              <a:pPr>
                <a:defRPr/>
              </a:pPr>
              <a:t>21</a:t>
            </a:fld>
            <a:endParaRPr dirty="0"/>
          </a:p>
        </p:txBody>
      </p:sp>
      <p:sp>
        <p:nvSpPr>
          <p:cNvPr id="5" name="Rectangle 4"/>
          <p:cNvSpPr/>
          <p:nvPr/>
        </p:nvSpPr>
        <p:spPr>
          <a:xfrm>
            <a:off x="1199049" y="2764835"/>
            <a:ext cx="2592663" cy="6641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7446263" y="2764835"/>
            <a:ext cx="3546685" cy="66416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solidFill>
                <a:srgbClr val="FFFFFF"/>
              </a:solidFill>
            </a:endParaRPr>
          </a:p>
        </p:txBody>
      </p:sp>
      <p:sp>
        <p:nvSpPr>
          <p:cNvPr id="2" name="TextBox 1"/>
          <p:cNvSpPr txBox="1"/>
          <p:nvPr/>
        </p:nvSpPr>
        <p:spPr>
          <a:xfrm>
            <a:off x="1397508" y="3577695"/>
            <a:ext cx="2231136" cy="369332"/>
          </a:xfrm>
          <a:prstGeom prst="rect">
            <a:avLst/>
          </a:prstGeom>
          <a:noFill/>
        </p:spPr>
        <p:txBody>
          <a:bodyPr wrap="square" rtlCol="0">
            <a:spAutoFit/>
          </a:bodyPr>
          <a:lstStyle/>
          <a:p>
            <a:pPr algn="ctr" fontAlgn="base">
              <a:spcBef>
                <a:spcPct val="0"/>
              </a:spcBef>
              <a:spcAft>
                <a:spcPct val="0"/>
              </a:spcAft>
            </a:pPr>
            <a:r>
              <a:rPr lang="en-US" b="1" dirty="0">
                <a:solidFill>
                  <a:srgbClr val="FF0000"/>
                </a:solidFill>
                <a:latin typeface="Calibri" pitchFamily="34" charset="0"/>
                <a:ea typeface="ＭＳ Ｐゴシック"/>
                <a:cs typeface="Arial" charset="0"/>
              </a:rPr>
              <a:t>Navigation Buttons</a:t>
            </a:r>
          </a:p>
        </p:txBody>
      </p:sp>
      <p:sp>
        <p:nvSpPr>
          <p:cNvPr id="8" name="TextBox 7"/>
          <p:cNvSpPr txBox="1"/>
          <p:nvPr/>
        </p:nvSpPr>
        <p:spPr>
          <a:xfrm>
            <a:off x="7675103" y="3577695"/>
            <a:ext cx="3089004" cy="369332"/>
          </a:xfrm>
          <a:prstGeom prst="rect">
            <a:avLst/>
          </a:prstGeom>
          <a:noFill/>
        </p:spPr>
        <p:txBody>
          <a:bodyPr wrap="square" rtlCol="0">
            <a:spAutoFit/>
          </a:bodyPr>
          <a:lstStyle/>
          <a:p>
            <a:pPr algn="ctr" fontAlgn="base">
              <a:spcBef>
                <a:spcPct val="0"/>
              </a:spcBef>
              <a:spcAft>
                <a:spcPct val="0"/>
              </a:spcAft>
            </a:pPr>
            <a:r>
              <a:rPr lang="en-US" b="1" dirty="0">
                <a:solidFill>
                  <a:srgbClr val="00B0F0"/>
                </a:solidFill>
                <a:latin typeface="Calibri" pitchFamily="34" charset="0"/>
                <a:ea typeface="ＭＳ Ｐゴシック"/>
                <a:cs typeface="Arial" charset="0"/>
              </a:rPr>
              <a:t>Test Tools</a:t>
            </a:r>
          </a:p>
        </p:txBody>
      </p:sp>
      <p:sp>
        <p:nvSpPr>
          <p:cNvPr id="10" name="Rectangle 9">
            <a:extLst>
              <a:ext uri="{FF2B5EF4-FFF2-40B4-BE49-F238E27FC236}">
                <a16:creationId xmlns:a16="http://schemas.microsoft.com/office/drawing/2014/main" id="{C8B7A414-A3FA-438B-8558-FE111945697D}"/>
              </a:ext>
            </a:extLst>
          </p:cNvPr>
          <p:cNvSpPr/>
          <p:nvPr/>
        </p:nvSpPr>
        <p:spPr>
          <a:xfrm>
            <a:off x="1199050" y="2461672"/>
            <a:ext cx="1487000" cy="303162"/>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FFFF"/>
              </a:solidFill>
            </a:endParaRPr>
          </a:p>
        </p:txBody>
      </p:sp>
      <p:sp>
        <p:nvSpPr>
          <p:cNvPr id="11" name="TextBox 10">
            <a:extLst>
              <a:ext uri="{FF2B5EF4-FFF2-40B4-BE49-F238E27FC236}">
                <a16:creationId xmlns:a16="http://schemas.microsoft.com/office/drawing/2014/main" id="{0F804367-3B2F-4DEE-B1C2-BEAF7ED6D9E6}"/>
              </a:ext>
            </a:extLst>
          </p:cNvPr>
          <p:cNvSpPr txBox="1"/>
          <p:nvPr/>
        </p:nvSpPr>
        <p:spPr>
          <a:xfrm>
            <a:off x="1397508" y="1925660"/>
            <a:ext cx="3003042" cy="369332"/>
          </a:xfrm>
          <a:prstGeom prst="rect">
            <a:avLst/>
          </a:prstGeom>
          <a:noFill/>
        </p:spPr>
        <p:txBody>
          <a:bodyPr wrap="square" rtlCol="0">
            <a:spAutoFit/>
          </a:bodyPr>
          <a:lstStyle/>
          <a:p>
            <a:pPr algn="ctr" fontAlgn="base">
              <a:spcBef>
                <a:spcPct val="0"/>
              </a:spcBef>
              <a:spcAft>
                <a:spcPct val="0"/>
              </a:spcAft>
            </a:pPr>
            <a:r>
              <a:rPr lang="en-US" b="1" dirty="0">
                <a:solidFill>
                  <a:schemeClr val="accent3">
                    <a:lumMod val="50000"/>
                  </a:schemeClr>
                </a:solidFill>
                <a:latin typeface="Calibri" pitchFamily="34" charset="0"/>
                <a:ea typeface="ＭＳ Ｐゴシック"/>
                <a:cs typeface="Arial" charset="0"/>
              </a:rPr>
              <a:t>Questions Drop-down Menu</a:t>
            </a:r>
          </a:p>
        </p:txBody>
      </p:sp>
    </p:spTree>
    <p:custDataLst>
      <p:tags r:id="rId1"/>
    </p:custDataLst>
    <p:extLst>
      <p:ext uri="{BB962C8B-B14F-4D97-AF65-F5344CB8AC3E}">
        <p14:creationId xmlns:p14="http://schemas.microsoft.com/office/powerpoint/2010/main" val="3661826144"/>
      </p:ext>
    </p:extLst>
  </p:cSld>
  <p:clrMapOvr>
    <a:masterClrMapping/>
  </p:clrMapOvr>
  <mc:AlternateContent xmlns:mc="http://schemas.openxmlformats.org/markup-compatibility/2006" xmlns:p14="http://schemas.microsoft.com/office/powerpoint/2010/main">
    <mc:Choice Requires="p14">
      <p:transition p14:dur="10" advTm="124460"/>
    </mc:Choice>
    <mc:Fallback xmlns="">
      <p:transition advTm="12446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76594" y="1115334"/>
            <a:ext cx="10966449" cy="3732737"/>
          </a:xfrm>
        </p:spPr>
        <p:txBody>
          <a:bodyPr/>
          <a:lstStyle/>
          <a:p>
            <a:pPr marL="342900" indent="-342900">
              <a:buFont typeface="Arial" panose="020B0604020202020204" pitchFamily="34" charset="0"/>
              <a:buChar char="•"/>
            </a:pPr>
            <a:r>
              <a:rPr lang="en-US" dirty="0">
                <a:solidFill>
                  <a:srgbClr val="505A08"/>
                </a:solidFill>
              </a:rPr>
              <a:t>Many test items contain audio clips. </a:t>
            </a:r>
          </a:p>
          <a:p>
            <a:pPr marL="342900" indent="-342900">
              <a:buFont typeface="Arial" panose="020B0604020202020204" pitchFamily="34" charset="0"/>
              <a:buChar char="•"/>
            </a:pPr>
            <a:r>
              <a:rPr lang="en-US" dirty="0">
                <a:solidFill>
                  <a:srgbClr val="505A08"/>
                </a:solidFill>
              </a:rPr>
              <a:t>Audio will automatically play once the page with the item or stimulus loads. </a:t>
            </a:r>
          </a:p>
          <a:p>
            <a:pPr marL="342900" indent="-342900">
              <a:buFont typeface="Arial" panose="020B0604020202020204" pitchFamily="34" charset="0"/>
              <a:buChar char="•"/>
            </a:pPr>
            <a:r>
              <a:rPr lang="en-US" dirty="0">
                <a:solidFill>
                  <a:srgbClr val="505A08"/>
                </a:solidFill>
              </a:rPr>
              <a:t>Students can pause or replay audio by clicking the corresponding button.</a:t>
            </a:r>
          </a:p>
          <a:p>
            <a:pPr marL="342900" indent="-342900">
              <a:buFont typeface="Arial" panose="020B0604020202020204" pitchFamily="34" charset="0"/>
              <a:buChar char="•"/>
            </a:pPr>
            <a:r>
              <a:rPr lang="en-US" dirty="0">
                <a:solidFill>
                  <a:srgbClr val="505A08"/>
                </a:solidFill>
              </a:rPr>
              <a:t>Only one audio clip can play at a time. </a:t>
            </a:r>
          </a:p>
          <a:p>
            <a:endParaRPr lang="en-US" dirty="0"/>
          </a:p>
          <a:p>
            <a:endParaRPr lang="en-US" dirty="0"/>
          </a:p>
        </p:txBody>
      </p:sp>
      <p:sp>
        <p:nvSpPr>
          <p:cNvPr id="2" name="Title 1"/>
          <p:cNvSpPr>
            <a:spLocks noGrp="1"/>
          </p:cNvSpPr>
          <p:nvPr>
            <p:ph type="title"/>
          </p:nvPr>
        </p:nvSpPr>
        <p:spPr/>
        <p:txBody>
          <a:bodyPr/>
          <a:lstStyle/>
          <a:p>
            <a:r>
              <a:rPr lang="en-US" dirty="0"/>
              <a:t>Test Items with Audio</a:t>
            </a:r>
          </a:p>
        </p:txBody>
      </p:sp>
      <p:sp>
        <p:nvSpPr>
          <p:cNvPr id="3" name="Slide Number Placeholder 2"/>
          <p:cNvSpPr>
            <a:spLocks noGrp="1"/>
          </p:cNvSpPr>
          <p:nvPr>
            <p:ph type="sldNum" sz="quarter" idx="10"/>
          </p:nvPr>
        </p:nvSpPr>
        <p:spPr/>
        <p:txBody>
          <a:bodyPr/>
          <a:lstStyle/>
          <a:p>
            <a:fld id="{F3477EC8-074D-41C4-94AE-E9EA7CEEA348}" type="slidenum">
              <a:rPr smtClean="0"/>
              <a:pPr/>
              <a:t>22</a:t>
            </a:fld>
            <a:endParaRPr dirty="0"/>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4368"/>
          <a:stretch/>
        </p:blipFill>
        <p:spPr bwMode="auto">
          <a:xfrm>
            <a:off x="3609975" y="3875570"/>
            <a:ext cx="4972050" cy="601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92171012"/>
      </p:ext>
    </p:extLst>
  </p:cSld>
  <p:clrMapOvr>
    <a:masterClrMapping/>
  </p:clrMapOvr>
  <mc:AlternateContent xmlns:mc="http://schemas.openxmlformats.org/markup-compatibility/2006" xmlns:p14="http://schemas.microsoft.com/office/powerpoint/2010/main">
    <mc:Choice Requires="p14">
      <p:transition p14:dur="10" advTm="28360"/>
    </mc:Choice>
    <mc:Fallback xmlns="">
      <p:transition advTm="2836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593" y="1115334"/>
            <a:ext cx="10966449" cy="3732737"/>
          </a:xfrm>
        </p:spPr>
        <p:txBody>
          <a:bodyPr/>
          <a:lstStyle/>
          <a:p>
            <a:pPr marL="342900" indent="-342900">
              <a:buFont typeface="Arial" panose="020B0604020202020204" pitchFamily="34" charset="0"/>
              <a:buChar char="•"/>
            </a:pPr>
            <a:r>
              <a:rPr lang="en-US" dirty="0">
                <a:solidFill>
                  <a:srgbClr val="505A08"/>
                </a:solidFill>
              </a:rPr>
              <a:t>Note that some stimuli have several elements. </a:t>
            </a:r>
          </a:p>
          <a:p>
            <a:pPr marL="342900" indent="-342900">
              <a:buFont typeface="Arial" panose="020B0604020202020204" pitchFamily="34" charset="0"/>
              <a:buChar char="•"/>
            </a:pPr>
            <a:r>
              <a:rPr lang="en-US" dirty="0">
                <a:solidFill>
                  <a:srgbClr val="505A08"/>
                </a:solidFill>
              </a:rPr>
              <a:t>Students will see navigation buttons below this type of stimulus. </a:t>
            </a:r>
          </a:p>
          <a:p>
            <a:pPr marL="342900" indent="-342900">
              <a:buFont typeface="Arial" panose="020B0604020202020204" pitchFamily="34" charset="0"/>
              <a:buChar char="•"/>
            </a:pPr>
            <a:r>
              <a:rPr lang="en-US" dirty="0">
                <a:solidFill>
                  <a:srgbClr val="505A08"/>
                </a:solidFill>
              </a:rPr>
              <a:t>The arrow buttons allow the student to move between stimulus elements. </a:t>
            </a:r>
          </a:p>
          <a:p>
            <a:endParaRPr lang="en-US" dirty="0"/>
          </a:p>
        </p:txBody>
      </p:sp>
      <p:sp>
        <p:nvSpPr>
          <p:cNvPr id="3" name="Title 2"/>
          <p:cNvSpPr>
            <a:spLocks noGrp="1"/>
          </p:cNvSpPr>
          <p:nvPr>
            <p:ph type="title"/>
          </p:nvPr>
        </p:nvSpPr>
        <p:spPr/>
        <p:txBody>
          <a:bodyPr/>
          <a:lstStyle/>
          <a:p>
            <a:r>
              <a:rPr lang="en-US" dirty="0"/>
              <a:t>Test Items with Multiple Elements</a:t>
            </a:r>
          </a:p>
        </p:txBody>
      </p:sp>
      <p:sp>
        <p:nvSpPr>
          <p:cNvPr id="4" name="Slide Number Placeholder 3"/>
          <p:cNvSpPr>
            <a:spLocks noGrp="1"/>
          </p:cNvSpPr>
          <p:nvPr>
            <p:ph type="sldNum" sz="quarter" idx="10"/>
          </p:nvPr>
        </p:nvSpPr>
        <p:spPr/>
        <p:txBody>
          <a:bodyPr/>
          <a:lstStyle/>
          <a:p>
            <a:pPr>
              <a:defRPr/>
            </a:pPr>
            <a:fld id="{C5EF4DCC-EC60-4008-8A9C-40A444B46910}" type="slidenum">
              <a:rPr smtClean="0"/>
              <a:pPr>
                <a:defRPr/>
              </a:pPr>
              <a:t>23</a:t>
            </a:fld>
            <a:endParaRP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096" y="3322320"/>
            <a:ext cx="2043808" cy="728662"/>
          </a:xfrm>
          <a:prstGeom prst="rect">
            <a:avLst/>
          </a:prstGeom>
          <a:ln w="6350">
            <a:solidFill>
              <a:schemeClr val="bg1">
                <a:lumMod val="6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4096" y="4293873"/>
            <a:ext cx="2043808" cy="733675"/>
          </a:xfrm>
          <a:prstGeom prst="rect">
            <a:avLst/>
          </a:prstGeom>
          <a:ln w="6350">
            <a:solidFill>
              <a:schemeClr val="bg1">
                <a:lumMod val="6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custDataLst>
      <p:tags r:id="rId1"/>
    </p:custDataLst>
    <p:extLst>
      <p:ext uri="{BB962C8B-B14F-4D97-AF65-F5344CB8AC3E}">
        <p14:creationId xmlns:p14="http://schemas.microsoft.com/office/powerpoint/2010/main" val="687687511"/>
      </p:ext>
    </p:extLst>
  </p:cSld>
  <p:clrMapOvr>
    <a:masterClrMapping/>
  </p:clrMapOvr>
  <mc:AlternateContent xmlns:mc="http://schemas.openxmlformats.org/markup-compatibility/2006" xmlns:p14="http://schemas.microsoft.com/office/powerpoint/2010/main">
    <mc:Choice Requires="p14">
      <p:transition p14:dur="10" advTm="19730"/>
    </mc:Choice>
    <mc:Fallback xmlns="">
      <p:transition advTm="1973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505A08"/>
                </a:solidFill>
              </a:rPr>
              <a:t>The process for recording a speaking response mirrors the steps the student takes during the microphone check process.</a:t>
            </a:r>
          </a:p>
          <a:p>
            <a:endParaRPr lang="en-US" dirty="0"/>
          </a:p>
          <a:p>
            <a:endParaRPr lang="en-US" dirty="0"/>
          </a:p>
        </p:txBody>
      </p:sp>
      <p:sp>
        <p:nvSpPr>
          <p:cNvPr id="3" name="Title 2"/>
          <p:cNvSpPr>
            <a:spLocks noGrp="1"/>
          </p:cNvSpPr>
          <p:nvPr>
            <p:ph type="title"/>
          </p:nvPr>
        </p:nvSpPr>
        <p:spPr/>
        <p:txBody>
          <a:bodyPr/>
          <a:lstStyle/>
          <a:p>
            <a:r>
              <a:rPr lang="en-US" dirty="0"/>
              <a:t>Speaking Items	</a:t>
            </a:r>
          </a:p>
        </p:txBody>
      </p:sp>
      <p:sp>
        <p:nvSpPr>
          <p:cNvPr id="4" name="Slide Number Placeholder 3"/>
          <p:cNvSpPr>
            <a:spLocks noGrp="1"/>
          </p:cNvSpPr>
          <p:nvPr>
            <p:ph type="sldNum" sz="quarter" idx="10"/>
          </p:nvPr>
        </p:nvSpPr>
        <p:spPr/>
        <p:txBody>
          <a:bodyPr/>
          <a:lstStyle/>
          <a:p>
            <a:pPr>
              <a:defRPr/>
            </a:pPr>
            <a:fld id="{C5EF4DCC-EC60-4008-8A9C-40A444B46910}" type="slidenum">
              <a:rPr smtClean="0"/>
              <a:pPr>
                <a:defRPr/>
              </a:pPr>
              <a:t>24</a:t>
            </a:fld>
            <a:endParaRPr dirty="0"/>
          </a:p>
        </p:txBody>
      </p:sp>
      <p:sp>
        <p:nvSpPr>
          <p:cNvPr id="5" name="TextBox 4"/>
          <p:cNvSpPr txBox="1"/>
          <p:nvPr/>
        </p:nvSpPr>
        <p:spPr>
          <a:xfrm>
            <a:off x="685800" y="2484120"/>
            <a:ext cx="6477000" cy="3077253"/>
          </a:xfrm>
          <a:prstGeom prst="rect">
            <a:avLst/>
          </a:prstGeom>
          <a:noFill/>
        </p:spPr>
        <p:txBody>
          <a:bodyPr wrap="square" rtlCol="0">
            <a:spAutoFit/>
          </a:bodyPr>
          <a:lstStyle/>
          <a:p>
            <a:pPr marL="285750" indent="-285750" fontAlgn="base">
              <a:lnSpc>
                <a:spcPct val="150000"/>
              </a:lnSpc>
              <a:spcBef>
                <a:spcPct val="0"/>
              </a:spcBef>
              <a:spcAft>
                <a:spcPct val="0"/>
              </a:spcAft>
              <a:buFont typeface="Arial" pitchFamily="34" charset="0"/>
              <a:buChar char="•"/>
            </a:pPr>
            <a:r>
              <a:rPr lang="en-US" sz="2200" dirty="0">
                <a:solidFill>
                  <a:srgbClr val="505A08"/>
                </a:solidFill>
                <a:ea typeface="ＭＳ Ｐゴシック"/>
                <a:cs typeface="Arial" charset="0"/>
              </a:rPr>
              <a:t>Press the microphone to start recording.</a:t>
            </a:r>
          </a:p>
          <a:p>
            <a:pPr marL="285750" indent="-285750" fontAlgn="base">
              <a:lnSpc>
                <a:spcPct val="150000"/>
              </a:lnSpc>
              <a:spcBef>
                <a:spcPct val="0"/>
              </a:spcBef>
              <a:spcAft>
                <a:spcPct val="0"/>
              </a:spcAft>
              <a:buFont typeface="Arial" pitchFamily="34" charset="0"/>
              <a:buChar char="•"/>
            </a:pPr>
            <a:r>
              <a:rPr lang="en-US" sz="2200" dirty="0">
                <a:solidFill>
                  <a:srgbClr val="505A08"/>
                </a:solidFill>
                <a:ea typeface="ＭＳ Ｐゴシック"/>
                <a:cs typeface="Arial" charset="0"/>
              </a:rPr>
              <a:t>Click the stop button when finished speaking.</a:t>
            </a:r>
          </a:p>
          <a:p>
            <a:pPr marL="285750" indent="-285750" fontAlgn="base">
              <a:lnSpc>
                <a:spcPct val="150000"/>
              </a:lnSpc>
              <a:spcBef>
                <a:spcPct val="0"/>
              </a:spcBef>
              <a:spcAft>
                <a:spcPct val="0"/>
              </a:spcAft>
              <a:buFont typeface="Arial" pitchFamily="34" charset="0"/>
              <a:buChar char="•"/>
            </a:pPr>
            <a:r>
              <a:rPr lang="en-US" sz="2200" dirty="0">
                <a:solidFill>
                  <a:srgbClr val="505A08"/>
                </a:solidFill>
                <a:ea typeface="ＭＳ Ｐゴシック"/>
                <a:cs typeface="Arial" charset="0"/>
              </a:rPr>
              <a:t>Click the green play button to listen to the response.</a:t>
            </a:r>
          </a:p>
          <a:p>
            <a:pPr marL="285750" indent="-285750" fontAlgn="base">
              <a:lnSpc>
                <a:spcPct val="150000"/>
              </a:lnSpc>
              <a:spcBef>
                <a:spcPct val="0"/>
              </a:spcBef>
              <a:spcAft>
                <a:spcPct val="0"/>
              </a:spcAft>
              <a:buFont typeface="Arial" pitchFamily="34" charset="0"/>
              <a:buChar char="•"/>
            </a:pPr>
            <a:r>
              <a:rPr lang="en-US" sz="2200" dirty="0">
                <a:solidFill>
                  <a:srgbClr val="505A08"/>
                </a:solidFill>
                <a:ea typeface="ＭＳ Ｐゴシック"/>
                <a:cs typeface="Arial" charset="0"/>
              </a:rPr>
              <a:t>If needed, click the microphone again to re-record the speaking response.</a:t>
            </a:r>
          </a:p>
        </p:txBody>
      </p:sp>
      <p:pic>
        <p:nvPicPr>
          <p:cNvPr id="7173" name="Picture 5" descr="C:\Users\dcassiday\Downloads\screenshot-sat24.cloud2.tds.airast.org 2016-08-31 12-41-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8040" y="2560590"/>
            <a:ext cx="1010471" cy="204718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ight Arrow 9">
            <a:extLst>
              <a:ext uri="{FF2B5EF4-FFF2-40B4-BE49-F238E27FC236}">
                <a16:creationId xmlns:a16="http://schemas.microsoft.com/office/drawing/2014/main" id="{B3629513-DAD3-471E-BC5E-F49CCA9E6CE3}"/>
              </a:ext>
            </a:extLst>
          </p:cNvPr>
          <p:cNvSpPr/>
          <p:nvPr/>
        </p:nvSpPr>
        <p:spPr>
          <a:xfrm rot="10800000" flipH="1">
            <a:off x="7942040" y="2862952"/>
            <a:ext cx="2285999" cy="685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9" name="Rectangle 8">
            <a:extLst>
              <a:ext uri="{FF2B5EF4-FFF2-40B4-BE49-F238E27FC236}">
                <a16:creationId xmlns:a16="http://schemas.microsoft.com/office/drawing/2014/main" id="{409CDFEE-4B0C-42DB-B0AC-7DDE39333260}"/>
              </a:ext>
            </a:extLst>
          </p:cNvPr>
          <p:cNvSpPr/>
          <p:nvPr/>
        </p:nvSpPr>
        <p:spPr>
          <a:xfrm>
            <a:off x="8048097" y="3038965"/>
            <a:ext cx="1919308" cy="338554"/>
          </a:xfrm>
          <a:prstGeom prst="rect">
            <a:avLst/>
          </a:prstGeom>
          <a:solidFill>
            <a:srgbClr val="FF0000"/>
          </a:solidFill>
        </p:spPr>
        <p:txBody>
          <a:bodyPr wrap="none">
            <a:spAutoFit/>
          </a:bodyPr>
          <a:lstStyle/>
          <a:p>
            <a:pPr algn="ctr">
              <a:defRPr/>
            </a:pPr>
            <a:r>
              <a:rPr lang="en-US" sz="1600" dirty="0">
                <a:solidFill>
                  <a:srgbClr val="FFFFFF"/>
                </a:solidFill>
                <a:latin typeface="Calibri" pitchFamily="34" charset="0"/>
                <a:ea typeface="ＭＳ Ｐゴシック"/>
                <a:cs typeface="Arial" charset="0"/>
              </a:rPr>
              <a:t>Start/Stop Recording</a:t>
            </a:r>
          </a:p>
        </p:txBody>
      </p:sp>
      <p:sp>
        <p:nvSpPr>
          <p:cNvPr id="10" name="Right Arrow 7">
            <a:extLst>
              <a:ext uri="{FF2B5EF4-FFF2-40B4-BE49-F238E27FC236}">
                <a16:creationId xmlns:a16="http://schemas.microsoft.com/office/drawing/2014/main" id="{E060CB3E-10B7-42E4-8CB7-C4C80E2272CE}"/>
              </a:ext>
            </a:extLst>
          </p:cNvPr>
          <p:cNvSpPr/>
          <p:nvPr/>
        </p:nvSpPr>
        <p:spPr>
          <a:xfrm rot="10800000" flipH="1">
            <a:off x="7942041" y="3635488"/>
            <a:ext cx="2285999" cy="685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11" name="Rectangle 10">
            <a:extLst>
              <a:ext uri="{FF2B5EF4-FFF2-40B4-BE49-F238E27FC236}">
                <a16:creationId xmlns:a16="http://schemas.microsoft.com/office/drawing/2014/main" id="{DE4B48B8-8060-46C2-9F39-CA4DBE17593E}"/>
              </a:ext>
            </a:extLst>
          </p:cNvPr>
          <p:cNvSpPr/>
          <p:nvPr/>
        </p:nvSpPr>
        <p:spPr>
          <a:xfrm>
            <a:off x="8102027" y="3808961"/>
            <a:ext cx="1811457" cy="338554"/>
          </a:xfrm>
          <a:prstGeom prst="rect">
            <a:avLst/>
          </a:prstGeom>
          <a:solidFill>
            <a:srgbClr val="FF0000"/>
          </a:solidFill>
        </p:spPr>
        <p:txBody>
          <a:bodyPr wrap="none">
            <a:spAutoFit/>
          </a:bodyPr>
          <a:lstStyle/>
          <a:p>
            <a:pPr algn="ctr">
              <a:defRPr/>
            </a:pPr>
            <a:r>
              <a:rPr lang="en-US" sz="1600" dirty="0">
                <a:solidFill>
                  <a:srgbClr val="FFFFFF"/>
                </a:solidFill>
                <a:latin typeface="Calibri" pitchFamily="34" charset="0"/>
                <a:ea typeface="ＭＳ Ｐゴシック"/>
                <a:cs typeface="Arial" charset="0"/>
              </a:rPr>
              <a:t>Start/Stop Playback</a:t>
            </a:r>
          </a:p>
        </p:txBody>
      </p:sp>
    </p:spTree>
    <p:custDataLst>
      <p:tags r:id="rId1"/>
    </p:custDataLst>
    <p:extLst>
      <p:ext uri="{BB962C8B-B14F-4D97-AF65-F5344CB8AC3E}">
        <p14:creationId xmlns:p14="http://schemas.microsoft.com/office/powerpoint/2010/main" val="2034125713"/>
      </p:ext>
    </p:extLst>
  </p:cSld>
  <p:clrMapOvr>
    <a:masterClrMapping/>
  </p:clrMapOvr>
  <mc:AlternateContent xmlns:mc="http://schemas.openxmlformats.org/markup-compatibility/2006" xmlns:p14="http://schemas.microsoft.com/office/powerpoint/2010/main">
    <mc:Choice Requires="p14">
      <p:transition p14:dur="10" advTm="40210"/>
    </mc:Choice>
    <mc:Fallback xmlns="">
      <p:transition advTm="4021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56B3A4-BB3B-4514-9515-26F877120CC2}"/>
              </a:ext>
            </a:extLst>
          </p:cNvPr>
          <p:cNvSpPr>
            <a:spLocks noGrp="1"/>
          </p:cNvSpPr>
          <p:nvPr>
            <p:ph idx="1"/>
          </p:nvPr>
        </p:nvSpPr>
        <p:spPr>
          <a:xfrm>
            <a:off x="685800" y="1447800"/>
            <a:ext cx="6974459" cy="3732737"/>
          </a:xfrm>
        </p:spPr>
        <p:txBody>
          <a:bodyPr/>
          <a:lstStyle/>
          <a:p>
            <a:pPr>
              <a:spcAft>
                <a:spcPct val="0"/>
              </a:spcAft>
              <a:buClr>
                <a:srgbClr val="FFFFFF">
                  <a:lumMod val="65000"/>
                </a:srgbClr>
              </a:buClr>
              <a:defRPr/>
            </a:pPr>
            <a:r>
              <a:rPr lang="en-US" b="1" dirty="0">
                <a:solidFill>
                  <a:srgbClr val="505A08"/>
                </a:solidFill>
                <a:cs typeface="Arial" pitchFamily="34" charset="0"/>
              </a:rPr>
              <a:t>Context menus allow students to:</a:t>
            </a:r>
          </a:p>
          <a:p>
            <a:pPr marL="292100" lvl="1" indent="-292100">
              <a:buClr>
                <a:srgbClr val="FFFFFF">
                  <a:lumMod val="65000"/>
                </a:srgbClr>
              </a:buClr>
              <a:buFont typeface="Wingdings" pitchFamily="2" charset="2"/>
              <a:buChar char="§"/>
              <a:defRPr/>
            </a:pPr>
            <a:r>
              <a:rPr lang="en-US" sz="2400" dirty="0">
                <a:solidFill>
                  <a:srgbClr val="505A08"/>
                </a:solidFill>
                <a:ea typeface="ＭＳ Ｐゴシック"/>
                <a:cs typeface="Arial" charset="0"/>
              </a:rPr>
              <a:t>Mark items for review</a:t>
            </a:r>
          </a:p>
          <a:p>
            <a:pPr marL="292100" lvl="1" indent="-292100">
              <a:buClr>
                <a:srgbClr val="FFFFFF">
                  <a:lumMod val="65000"/>
                </a:srgbClr>
              </a:buClr>
              <a:buFont typeface="Wingdings" pitchFamily="2" charset="2"/>
              <a:buChar char="§"/>
              <a:defRPr/>
            </a:pPr>
            <a:r>
              <a:rPr lang="en-US" sz="2400" dirty="0">
                <a:solidFill>
                  <a:srgbClr val="505A08"/>
                </a:solidFill>
                <a:ea typeface="ＭＳ Ｐゴシック"/>
                <a:cs typeface="Arial" charset="0"/>
              </a:rPr>
              <a:t>View item tutorials</a:t>
            </a:r>
          </a:p>
          <a:p>
            <a:pPr marL="292100" lvl="1" indent="-292100">
              <a:buClr>
                <a:srgbClr val="FFFFFF">
                  <a:lumMod val="65000"/>
                </a:srgbClr>
              </a:buClr>
              <a:buFont typeface="Wingdings" pitchFamily="2" charset="2"/>
              <a:buChar char="§"/>
              <a:defRPr/>
            </a:pPr>
            <a:r>
              <a:rPr lang="en-US" sz="2400" dirty="0">
                <a:solidFill>
                  <a:srgbClr val="505A08"/>
                </a:solidFill>
                <a:ea typeface="ＭＳ Ｐゴシック"/>
                <a:cs typeface="Arial" charset="0"/>
              </a:rPr>
              <a:t>Send print requests to the TA (if available)</a:t>
            </a:r>
          </a:p>
          <a:p>
            <a:pPr marL="292100" lvl="1" indent="-292100">
              <a:buClr>
                <a:srgbClr val="FFFFFF">
                  <a:lumMod val="65000"/>
                </a:srgbClr>
              </a:buClr>
              <a:buFont typeface="Wingdings" pitchFamily="2" charset="2"/>
              <a:buChar char="§"/>
              <a:defRPr/>
            </a:pPr>
            <a:r>
              <a:rPr lang="en-US" sz="2400" dirty="0">
                <a:solidFill>
                  <a:srgbClr val="505A08"/>
                </a:solidFill>
                <a:ea typeface="ＭＳ Ｐゴシック"/>
                <a:cs typeface="Arial" charset="0"/>
              </a:rPr>
              <a:t>Access additional features depending on test settings and item types</a:t>
            </a:r>
          </a:p>
          <a:p>
            <a:endParaRPr lang="en-US" dirty="0"/>
          </a:p>
        </p:txBody>
      </p:sp>
      <p:sp>
        <p:nvSpPr>
          <p:cNvPr id="30725" name="Title 1"/>
          <p:cNvSpPr>
            <a:spLocks noGrp="1"/>
          </p:cNvSpPr>
          <p:nvPr>
            <p:ph type="title"/>
          </p:nvPr>
        </p:nvSpPr>
        <p:spPr/>
        <p:txBody>
          <a:bodyPr/>
          <a:lstStyle/>
          <a:p>
            <a:r>
              <a:rPr lang="en-US" altLang="en-US" dirty="0"/>
              <a:t>Context Menus</a:t>
            </a:r>
            <a:endParaRPr altLang="en-US" dirty="0"/>
          </a:p>
        </p:txBody>
      </p:sp>
      <p:sp>
        <p:nvSpPr>
          <p:cNvPr id="2" name="Slide Number Placeholder 1"/>
          <p:cNvSpPr>
            <a:spLocks noGrp="1"/>
          </p:cNvSpPr>
          <p:nvPr>
            <p:ph type="sldNum" sz="quarter" idx="10"/>
          </p:nvPr>
        </p:nvSpPr>
        <p:spPr/>
        <p:txBody>
          <a:bodyPr/>
          <a:lstStyle/>
          <a:p>
            <a:pPr>
              <a:defRPr/>
            </a:pPr>
            <a:fld id="{1AE044E3-317B-4F18-BE0E-9C57E39D4724}" type="slidenum">
              <a:rPr smtClean="0"/>
              <a:pPr>
                <a:defRPr/>
              </a:pPr>
              <a:t>25</a:t>
            </a:fld>
            <a:endParaRPr dirty="0"/>
          </a:p>
        </p:txBody>
      </p:sp>
      <p:pic>
        <p:nvPicPr>
          <p:cNvPr id="7" name="Picture 6" descr="The Context Menu icon consists of three horizontal lines stacked vertically and is located to the right of the item number." title="Context Menu for Item"/>
          <p:cNvPicPr/>
          <p:nvPr/>
        </p:nvPicPr>
        <p:blipFill>
          <a:blip r:embed="rId4">
            <a:extLst>
              <a:ext uri="{28A0092B-C50C-407E-A947-70E740481C1C}">
                <a14:useLocalDpi xmlns:a14="http://schemas.microsoft.com/office/drawing/2010/main" val="0"/>
              </a:ext>
            </a:extLst>
          </a:blip>
          <a:stretch>
            <a:fillRect/>
          </a:stretch>
        </p:blipFill>
        <p:spPr>
          <a:xfrm>
            <a:off x="7238999" y="2208530"/>
            <a:ext cx="3952347" cy="2440940"/>
          </a:xfrm>
          <a:prstGeom prst="rect">
            <a:avLst/>
          </a:prstGeom>
          <a:ln>
            <a:solidFill>
              <a:schemeClr val="bg1">
                <a:lumMod val="65000"/>
              </a:schemeClr>
            </a:solidFill>
          </a:ln>
        </p:spPr>
      </p:pic>
      <p:sp>
        <p:nvSpPr>
          <p:cNvPr id="8" name="Rectangle 7"/>
          <p:cNvSpPr/>
          <p:nvPr/>
        </p:nvSpPr>
        <p:spPr>
          <a:xfrm>
            <a:off x="9675629" y="2589826"/>
            <a:ext cx="1485237" cy="5948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custDataLst>
      <p:tags r:id="rId1"/>
    </p:custDataLst>
    <p:extLst>
      <p:ext uri="{BB962C8B-B14F-4D97-AF65-F5344CB8AC3E}">
        <p14:creationId xmlns:p14="http://schemas.microsoft.com/office/powerpoint/2010/main" val="587724629"/>
      </p:ext>
    </p:extLst>
  </p:cSld>
  <p:clrMapOvr>
    <a:masterClrMapping/>
  </p:clrMapOvr>
  <mc:AlternateContent xmlns:mc="http://schemas.openxmlformats.org/markup-compatibility/2006" xmlns:p14="http://schemas.microsoft.com/office/powerpoint/2010/main">
    <mc:Choice Requires="p14">
      <p:transition p14:dur="10" advTm="22800"/>
    </mc:Choice>
    <mc:Fallback xmlns="">
      <p:transition advTm="228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 on Request</a:t>
            </a:r>
          </a:p>
        </p:txBody>
      </p:sp>
      <p:sp>
        <p:nvSpPr>
          <p:cNvPr id="3" name="Slide Number Placeholder 2"/>
          <p:cNvSpPr>
            <a:spLocks noGrp="1"/>
          </p:cNvSpPr>
          <p:nvPr>
            <p:ph type="sldNum" sz="quarter" idx="10"/>
          </p:nvPr>
        </p:nvSpPr>
        <p:spPr/>
        <p:txBody>
          <a:bodyPr/>
          <a:lstStyle/>
          <a:p>
            <a:fld id="{F3477EC8-074D-41C4-94AE-E9EA7CEEA348}" type="slidenum">
              <a:rPr smtClean="0"/>
              <a:pPr/>
              <a:t>26</a:t>
            </a:fld>
            <a:endParaRPr dirty="0"/>
          </a:p>
        </p:txBody>
      </p:sp>
      <p:grpSp>
        <p:nvGrpSpPr>
          <p:cNvPr id="7" name="Group 6">
            <a:extLst>
              <a:ext uri="{FF2B5EF4-FFF2-40B4-BE49-F238E27FC236}">
                <a16:creationId xmlns:a16="http://schemas.microsoft.com/office/drawing/2014/main" id="{12C57DE9-06F5-4533-8A70-B2AD1ACE1175}"/>
              </a:ext>
            </a:extLst>
          </p:cNvPr>
          <p:cNvGrpSpPr/>
          <p:nvPr/>
        </p:nvGrpSpPr>
        <p:grpSpPr>
          <a:xfrm>
            <a:off x="1990297" y="891986"/>
            <a:ext cx="8992052" cy="4558989"/>
            <a:chOff x="1990297" y="891986"/>
            <a:chExt cx="8992052" cy="4558989"/>
          </a:xfrm>
        </p:grpSpPr>
        <p:grpSp>
          <p:nvGrpSpPr>
            <p:cNvPr id="4" name="Group 3">
              <a:extLst>
                <a:ext uri="{FF2B5EF4-FFF2-40B4-BE49-F238E27FC236}">
                  <a16:creationId xmlns:a16="http://schemas.microsoft.com/office/drawing/2014/main" id="{57D88DFB-700D-42C1-B9C9-869167303D46}"/>
                </a:ext>
              </a:extLst>
            </p:cNvPr>
            <p:cNvGrpSpPr/>
            <p:nvPr/>
          </p:nvGrpSpPr>
          <p:grpSpPr>
            <a:xfrm>
              <a:off x="1990297" y="891986"/>
              <a:ext cx="8992052" cy="4558989"/>
              <a:chOff x="1921717" y="891986"/>
              <a:chExt cx="8992052" cy="4558989"/>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21717" y="1650639"/>
                <a:ext cx="8348565" cy="3800336"/>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6" name="Picture 5"/>
              <p:cNvPicPr>
                <a:picLocks noChangeAspect="1"/>
              </p:cNvPicPr>
              <p:nvPr/>
            </p:nvPicPr>
            <p:blipFill>
              <a:blip r:embed="rId5" cstate="print"/>
              <a:stretch>
                <a:fillRect/>
              </a:stretch>
            </p:blipFill>
            <p:spPr>
              <a:xfrm>
                <a:off x="3762969" y="3056909"/>
                <a:ext cx="4666060" cy="1200005"/>
              </a:xfrm>
              <a:prstGeom prst="rect">
                <a:avLst/>
              </a:prstGeom>
              <a:effectLst>
                <a:outerShdw blurRad="50800" dist="38100" dir="5400000" algn="t" rotWithShape="0">
                  <a:prstClr val="black">
                    <a:alpha val="40000"/>
                  </a:prstClr>
                </a:outerShdw>
              </a:effectLst>
            </p:spPr>
          </p:pic>
          <p:sp>
            <p:nvSpPr>
              <p:cNvPr id="8" name="Right Arrow 7"/>
              <p:cNvSpPr/>
              <p:nvPr/>
            </p:nvSpPr>
            <p:spPr>
              <a:xfrm rot="5400000">
                <a:off x="8719899" y="1122174"/>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9" name="Right Arrow 8"/>
              <p:cNvSpPr/>
              <p:nvPr/>
            </p:nvSpPr>
            <p:spPr>
              <a:xfrm rot="10800000">
                <a:off x="10072394" y="2866410"/>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ectangle 10"/>
              <p:cNvSpPr/>
              <p:nvPr/>
            </p:nvSpPr>
            <p:spPr>
              <a:xfrm>
                <a:off x="5352388" y="2494813"/>
                <a:ext cx="575446" cy="340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pic>
          <p:nvPicPr>
            <p:cNvPr id="5" name="Picture 4">
              <a:extLst>
                <a:ext uri="{FF2B5EF4-FFF2-40B4-BE49-F238E27FC236}">
                  <a16:creationId xmlns:a16="http://schemas.microsoft.com/office/drawing/2014/main" id="{60FECDF6-787E-4189-9DCB-66EC84BC5E90}"/>
                </a:ext>
              </a:extLst>
            </p:cNvPr>
            <p:cNvPicPr>
              <a:picLocks noChangeAspect="1"/>
            </p:cNvPicPr>
            <p:nvPr/>
          </p:nvPicPr>
          <p:blipFill rotWithShape="1">
            <a:blip r:embed="rId6"/>
            <a:srcRect b="4762"/>
            <a:stretch/>
          </p:blipFill>
          <p:spPr>
            <a:xfrm>
              <a:off x="2407919" y="1688738"/>
              <a:ext cx="1295401" cy="399142"/>
            </a:xfrm>
            <a:prstGeom prst="rect">
              <a:avLst/>
            </a:prstGeom>
          </p:spPr>
        </p:pic>
      </p:grpSp>
    </p:spTree>
    <p:custDataLst>
      <p:tags r:id="rId1"/>
    </p:custDataLst>
    <p:extLst>
      <p:ext uri="{BB962C8B-B14F-4D97-AF65-F5344CB8AC3E}">
        <p14:creationId xmlns:p14="http://schemas.microsoft.com/office/powerpoint/2010/main" val="3701199373"/>
      </p:ext>
    </p:extLst>
  </p:cSld>
  <p:clrMapOvr>
    <a:masterClrMapping/>
  </p:clrMapOvr>
  <mc:AlternateContent xmlns:mc="http://schemas.openxmlformats.org/markup-compatibility/2006" xmlns:p14="http://schemas.microsoft.com/office/powerpoint/2010/main">
    <mc:Choice Requires="p14">
      <p:transition p14:dur="10" advTm="64610"/>
    </mc:Choice>
    <mc:Fallback xmlns="">
      <p:transition advTm="6461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B75D993D-5167-431D-BD1D-F9AC5FA0C2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424" b="19683"/>
          <a:stretch/>
        </p:blipFill>
        <p:spPr bwMode="auto">
          <a:xfrm>
            <a:off x="6169024" y="1452668"/>
            <a:ext cx="4841876" cy="3329421"/>
          </a:xfrm>
          <a:prstGeom prst="rect">
            <a:avLst/>
          </a:prstGeom>
          <a:solidFill>
            <a:schemeClr val="bg1"/>
          </a:solidFill>
          <a:ln w="6350">
            <a:solidFill>
              <a:schemeClr val="bg1">
                <a:lumMod val="75000"/>
              </a:schemeClr>
            </a:solid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876817"/>
            <a:ext cx="5040726" cy="2793745"/>
          </a:xfrm>
          <a:prstGeom prst="rect">
            <a:avLst/>
          </a:prstGeom>
          <a:solidFill>
            <a:schemeClr val="bg1"/>
          </a:solidFill>
          <a:ln w="6350">
            <a:solidFill>
              <a:schemeClr val="bg1">
                <a:lumMod val="75000"/>
              </a:schemeClr>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a:t>Mark Items for Review</a:t>
            </a:r>
          </a:p>
        </p:txBody>
      </p:sp>
      <p:sp>
        <p:nvSpPr>
          <p:cNvPr id="6" name="Right Arrow 5"/>
          <p:cNvSpPr/>
          <p:nvPr/>
        </p:nvSpPr>
        <p:spPr>
          <a:xfrm rot="5400000" flipH="1">
            <a:off x="4967336" y="2634309"/>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nvGrpSpPr>
          <p:cNvPr id="2" name="Group 1">
            <a:extLst>
              <a:ext uri="{FF2B5EF4-FFF2-40B4-BE49-F238E27FC236}">
                <a16:creationId xmlns:a16="http://schemas.microsoft.com/office/drawing/2014/main" id="{0CBF5AE3-E25F-44BB-AB05-73B124BF479C}"/>
              </a:ext>
            </a:extLst>
          </p:cNvPr>
          <p:cNvGrpSpPr/>
          <p:nvPr/>
        </p:nvGrpSpPr>
        <p:grpSpPr>
          <a:xfrm>
            <a:off x="6169026" y="1452668"/>
            <a:ext cx="1242364" cy="1461982"/>
            <a:chOff x="5935685" y="2020824"/>
            <a:chExt cx="848905" cy="951007"/>
          </a:xfrm>
        </p:grpSpPr>
        <p:sp>
          <p:nvSpPr>
            <p:cNvPr id="12" name="Rectangle 11"/>
            <p:cNvSpPr/>
            <p:nvPr/>
          </p:nvSpPr>
          <p:spPr>
            <a:xfrm>
              <a:off x="5935685" y="2020824"/>
              <a:ext cx="848905" cy="1056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3" name="Rectangle 12"/>
            <p:cNvSpPr/>
            <p:nvPr/>
          </p:nvSpPr>
          <p:spPr>
            <a:xfrm>
              <a:off x="6327390" y="2744033"/>
              <a:ext cx="287339" cy="2277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sp>
        <p:nvSpPr>
          <p:cNvPr id="11" name="Slide Number Placeholder 2">
            <a:extLst>
              <a:ext uri="{FF2B5EF4-FFF2-40B4-BE49-F238E27FC236}">
                <a16:creationId xmlns:a16="http://schemas.microsoft.com/office/drawing/2014/main" id="{8FB3248D-E110-4FB2-980B-6470990A0DAB}"/>
              </a:ext>
            </a:extLst>
          </p:cNvPr>
          <p:cNvSpPr>
            <a:spLocks noGrp="1"/>
          </p:cNvSpPr>
          <p:nvPr>
            <p:ph type="sldNum" sz="quarter" idx="10"/>
          </p:nvPr>
        </p:nvSpPr>
        <p:spPr>
          <a:xfrm>
            <a:off x="11442432" y="6444777"/>
            <a:ext cx="706657" cy="278820"/>
          </a:xfrm>
        </p:spPr>
        <p:txBody>
          <a:bodyPr/>
          <a:lstStyle/>
          <a:p>
            <a:fld id="{F3477EC8-074D-41C4-94AE-E9EA7CEEA348}" type="slidenum">
              <a:rPr smtClean="0"/>
              <a:pPr/>
              <a:t>27</a:t>
            </a:fld>
            <a:endParaRPr dirty="0"/>
          </a:p>
        </p:txBody>
      </p:sp>
    </p:spTree>
    <p:custDataLst>
      <p:tags r:id="rId1"/>
    </p:custDataLst>
    <p:extLst>
      <p:ext uri="{BB962C8B-B14F-4D97-AF65-F5344CB8AC3E}">
        <p14:creationId xmlns:p14="http://schemas.microsoft.com/office/powerpoint/2010/main" val="3110453556"/>
      </p:ext>
    </p:extLst>
  </p:cSld>
  <p:clrMapOvr>
    <a:masterClrMapping/>
  </p:clrMapOvr>
  <mc:AlternateContent xmlns:mc="http://schemas.openxmlformats.org/markup-compatibility/2006" xmlns:p14="http://schemas.microsoft.com/office/powerpoint/2010/main">
    <mc:Choice Requires="p14">
      <p:transition p14:dur="10" advTm="22160"/>
    </mc:Choice>
    <mc:Fallback xmlns="">
      <p:transition advTm="2216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69982" y="1513162"/>
            <a:ext cx="6905808" cy="4079693"/>
          </a:xfrm>
          <a:prstGeom prst="rect">
            <a:avLst/>
          </a:prstGeom>
          <a:solidFill>
            <a:schemeClr val="bg1"/>
          </a:solidFill>
          <a:ln w="6350">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Item Tutorial</a:t>
            </a:r>
          </a:p>
        </p:txBody>
      </p:sp>
      <p:sp>
        <p:nvSpPr>
          <p:cNvPr id="3" name="Slide Number Placeholder 2"/>
          <p:cNvSpPr>
            <a:spLocks noGrp="1"/>
          </p:cNvSpPr>
          <p:nvPr>
            <p:ph type="sldNum" sz="quarter" idx="10"/>
          </p:nvPr>
        </p:nvSpPr>
        <p:spPr/>
        <p:txBody>
          <a:bodyPr/>
          <a:lstStyle/>
          <a:p>
            <a:fld id="{F3477EC8-074D-41C4-94AE-E9EA7CEEA348}" type="slidenum">
              <a:rPr smtClean="0"/>
              <a:pPr/>
              <a:t>28</a:t>
            </a:fld>
            <a:endParaRPr dirty="0"/>
          </a:p>
        </p:txBody>
      </p:sp>
      <p:sp>
        <p:nvSpPr>
          <p:cNvPr id="6" name="Right Arrow 5"/>
          <p:cNvSpPr/>
          <p:nvPr/>
        </p:nvSpPr>
        <p:spPr>
          <a:xfrm rot="10800000">
            <a:off x="9401180" y="2169000"/>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a:extLst>
              <a:ext uri="{FF2B5EF4-FFF2-40B4-BE49-F238E27FC236}">
                <a16:creationId xmlns:a16="http://schemas.microsoft.com/office/drawing/2014/main" id="{60A4D25E-1FC3-48E0-AE2C-73550C419AF9}"/>
              </a:ext>
            </a:extLst>
          </p:cNvPr>
          <p:cNvSpPr/>
          <p:nvPr/>
        </p:nvSpPr>
        <p:spPr>
          <a:xfrm>
            <a:off x="8953500" y="1981200"/>
            <a:ext cx="317500" cy="259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custDataLst>
      <p:tags r:id="rId1"/>
    </p:custDataLst>
    <p:extLst>
      <p:ext uri="{BB962C8B-B14F-4D97-AF65-F5344CB8AC3E}">
        <p14:creationId xmlns:p14="http://schemas.microsoft.com/office/powerpoint/2010/main" val="1677583505"/>
      </p:ext>
    </p:extLst>
  </p:cSld>
  <p:clrMapOvr>
    <a:masterClrMapping/>
  </p:clrMapOvr>
  <mc:AlternateContent xmlns:mc="http://schemas.openxmlformats.org/markup-compatibility/2006" xmlns:p14="http://schemas.microsoft.com/office/powerpoint/2010/main">
    <mc:Choice Requires="p14">
      <p:transition p14:dur="10" advTm="23090"/>
    </mc:Choice>
    <mc:Fallback xmlns="">
      <p:transition advTm="2309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94" y="990600"/>
            <a:ext cx="10966449" cy="4171950"/>
          </a:xfrm>
        </p:spPr>
        <p:txBody>
          <a:bodyPr rtlCol="0">
            <a:noAutofit/>
          </a:bodyPr>
          <a:lstStyle/>
          <a:p>
            <a:pPr marL="0" indent="0" eaLnBrk="1" fontAlgn="auto" hangingPunct="1">
              <a:spcAft>
                <a:spcPts val="0"/>
              </a:spcAft>
              <a:buNone/>
              <a:defRPr/>
            </a:pPr>
            <a:r>
              <a:rPr lang="en-US" sz="1800" b="1" dirty="0">
                <a:solidFill>
                  <a:srgbClr val="505A08"/>
                </a:solidFill>
              </a:rPr>
              <a:t>Pausing a Test</a:t>
            </a:r>
          </a:p>
          <a:p>
            <a:pPr marL="342900" indent="-342900" eaLnBrk="1" fontAlgn="auto" hangingPunct="1">
              <a:spcAft>
                <a:spcPts val="0"/>
              </a:spcAft>
              <a:buFont typeface="Arial" panose="020B0604020202020204" pitchFamily="34" charset="0"/>
              <a:buChar char="•"/>
              <a:defRPr/>
            </a:pPr>
            <a:r>
              <a:rPr lang="en-US" sz="1800" dirty="0">
                <a:solidFill>
                  <a:srgbClr val="505A08"/>
                </a:solidFill>
              </a:rPr>
              <a:t>Students returning to a paused test during the test window can finish their test, revisit any items, and change their answers if desired.</a:t>
            </a:r>
          </a:p>
          <a:p>
            <a:pPr marL="0" indent="0" eaLnBrk="1" fontAlgn="auto" hangingPunct="1">
              <a:spcAft>
                <a:spcPts val="0"/>
              </a:spcAft>
              <a:buNone/>
              <a:defRPr/>
            </a:pPr>
            <a:r>
              <a:rPr lang="en-US" sz="1800" b="1" dirty="0">
                <a:solidFill>
                  <a:srgbClr val="505A08"/>
                </a:solidFill>
              </a:rPr>
              <a:t>Test Timeout Due to Inactivity</a:t>
            </a:r>
          </a:p>
          <a:p>
            <a:pPr marL="342900" indent="-342900" eaLnBrk="1" fontAlgn="auto" hangingPunct="1">
              <a:spcAft>
                <a:spcPts val="0"/>
              </a:spcAft>
              <a:buFont typeface="Arial" panose="020B0604020202020204" pitchFamily="34" charset="0"/>
              <a:buChar char="•"/>
              <a:defRPr/>
            </a:pPr>
            <a:r>
              <a:rPr lang="en-US" sz="1800" dirty="0">
                <a:solidFill>
                  <a:srgbClr val="505A08"/>
                </a:solidFill>
              </a:rPr>
              <a:t>As a security measure, after 20 minutes of test inactivity, students are logged out and their tests are paused automatically.</a:t>
            </a:r>
          </a:p>
          <a:p>
            <a:pPr marL="342900" indent="-342900" eaLnBrk="1" fontAlgn="auto" hangingPunct="1">
              <a:spcAft>
                <a:spcPts val="0"/>
              </a:spcAft>
              <a:buFont typeface="Arial" panose="020B0604020202020204" pitchFamily="34" charset="0"/>
              <a:buChar char="•"/>
              <a:defRPr/>
            </a:pPr>
            <a:r>
              <a:rPr lang="en-US" sz="1800" dirty="0">
                <a:solidFill>
                  <a:srgbClr val="505A08"/>
                </a:solidFill>
              </a:rPr>
              <a:t>Inactivity is determined by whether the student is interacting with the test by selecting answers or using navigation tools.</a:t>
            </a:r>
          </a:p>
          <a:p>
            <a:pPr marL="342900" indent="-342900" eaLnBrk="1" fontAlgn="auto" hangingPunct="1">
              <a:spcAft>
                <a:spcPts val="0"/>
              </a:spcAft>
              <a:buFont typeface="Arial" panose="020B0604020202020204" pitchFamily="34" charset="0"/>
              <a:buChar char="•"/>
              <a:defRPr/>
            </a:pPr>
            <a:r>
              <a:rPr lang="en-US" sz="1800" dirty="0">
                <a:solidFill>
                  <a:srgbClr val="505A08"/>
                </a:solidFill>
              </a:rPr>
              <a:t>Students will receive a warning message prior to being logged out and must click </a:t>
            </a:r>
            <a:r>
              <a:rPr lang="en-US" sz="1800" b="1" dirty="0">
                <a:solidFill>
                  <a:srgbClr val="505A08"/>
                </a:solidFill>
              </a:rPr>
              <a:t>OK</a:t>
            </a:r>
            <a:r>
              <a:rPr lang="en-US" sz="1800" dirty="0">
                <a:solidFill>
                  <a:srgbClr val="505A08"/>
                </a:solidFill>
              </a:rPr>
              <a:t> on the pop-up message within 30 seconds in order to avoid automatic logout and pausing of their test.</a:t>
            </a:r>
          </a:p>
        </p:txBody>
      </p:sp>
      <p:sp>
        <p:nvSpPr>
          <p:cNvPr id="2" name="Title 1"/>
          <p:cNvSpPr>
            <a:spLocks noGrp="1"/>
          </p:cNvSpPr>
          <p:nvPr>
            <p:ph type="title"/>
          </p:nvPr>
        </p:nvSpPr>
        <p:spPr/>
        <p:txBody>
          <a:bodyPr/>
          <a:lstStyle/>
          <a:p>
            <a:r>
              <a:rPr lang="en-US" dirty="0"/>
              <a:t>Pause and Test Timeout</a:t>
            </a:r>
          </a:p>
        </p:txBody>
      </p:sp>
      <p:sp>
        <p:nvSpPr>
          <p:cNvPr id="4" name="Slide Number Placeholder 3"/>
          <p:cNvSpPr>
            <a:spLocks noGrp="1"/>
          </p:cNvSpPr>
          <p:nvPr>
            <p:ph type="sldNum" sz="quarter" idx="10"/>
          </p:nvPr>
        </p:nvSpPr>
        <p:spPr/>
        <p:txBody>
          <a:bodyPr/>
          <a:lstStyle/>
          <a:p>
            <a:fld id="{F3477EC8-074D-41C4-94AE-E9EA7CEEA348}" type="slidenum">
              <a:rPr smtClean="0"/>
              <a:pPr/>
              <a:t>29</a:t>
            </a:fld>
            <a:endParaRPr dirty="0"/>
          </a:p>
        </p:txBody>
      </p:sp>
    </p:spTree>
    <p:custDataLst>
      <p:tags r:id="rId1"/>
    </p:custDataLst>
    <p:extLst>
      <p:ext uri="{BB962C8B-B14F-4D97-AF65-F5344CB8AC3E}">
        <p14:creationId xmlns:p14="http://schemas.microsoft.com/office/powerpoint/2010/main" val="3456782832"/>
      </p:ext>
    </p:extLst>
  </p:cSld>
  <p:clrMapOvr>
    <a:masterClrMapping/>
  </p:clrMapOvr>
  <mc:AlternateContent xmlns:mc="http://schemas.openxmlformats.org/markup-compatibility/2006" xmlns:p14="http://schemas.microsoft.com/office/powerpoint/2010/main">
    <mc:Choice Requires="p14">
      <p:transition p14:dur="10" advTm="42690"/>
    </mc:Choice>
    <mc:Fallback xmlns="">
      <p:transition advTm="426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in to the TA Interface</a:t>
            </a:r>
          </a:p>
        </p:txBody>
      </p:sp>
      <p:sp>
        <p:nvSpPr>
          <p:cNvPr id="4" name="Slide Number Placeholder 3"/>
          <p:cNvSpPr>
            <a:spLocks noGrp="1"/>
          </p:cNvSpPr>
          <p:nvPr>
            <p:ph type="sldNum" sz="quarter" idx="10"/>
          </p:nvPr>
        </p:nvSpPr>
        <p:spPr/>
        <p:txBody>
          <a:bodyPr/>
          <a:lstStyle/>
          <a:p>
            <a:fld id="{F3477EC8-074D-41C4-94AE-E9EA7CEEA348}" type="slidenum">
              <a:rPr smtClean="0"/>
              <a:pPr/>
              <a:t>3</a:t>
            </a:fld>
            <a:endParaRPr dirty="0"/>
          </a:p>
        </p:txBody>
      </p:sp>
      <p:grpSp>
        <p:nvGrpSpPr>
          <p:cNvPr id="7" name="Group 6">
            <a:extLst>
              <a:ext uri="{FF2B5EF4-FFF2-40B4-BE49-F238E27FC236}">
                <a16:creationId xmlns:a16="http://schemas.microsoft.com/office/drawing/2014/main" id="{DABAA651-92AD-4F30-B886-72C70F438C35}"/>
              </a:ext>
            </a:extLst>
          </p:cNvPr>
          <p:cNvGrpSpPr/>
          <p:nvPr/>
        </p:nvGrpSpPr>
        <p:grpSpPr>
          <a:xfrm>
            <a:off x="1863498" y="1632338"/>
            <a:ext cx="8817695" cy="3593323"/>
            <a:chOff x="1391681" y="1632338"/>
            <a:chExt cx="8817695" cy="3593323"/>
          </a:xfrm>
        </p:grpSpPr>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416067" y="2690706"/>
              <a:ext cx="2524522" cy="15427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7362639" y="1632338"/>
              <a:ext cx="2846737" cy="359332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Rectangle 2"/>
            <p:cNvSpPr/>
            <p:nvPr/>
          </p:nvSpPr>
          <p:spPr>
            <a:xfrm>
              <a:off x="4387441" y="2690706"/>
              <a:ext cx="2524522" cy="1461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ln w="28575">
                  <a:solidFill>
                    <a:schemeClr val="tx1"/>
                  </a:solidFill>
                </a:ln>
                <a:solidFill>
                  <a:srgbClr val="FFFFFF"/>
                </a:solidFill>
              </a:endParaRPr>
            </a:p>
          </p:txBody>
        </p:sp>
        <p:sp>
          <p:nvSpPr>
            <p:cNvPr id="5" name="Down Arrow 4"/>
            <p:cNvSpPr/>
            <p:nvPr/>
          </p:nvSpPr>
          <p:spPr>
            <a:xfrm rot="10800000">
              <a:off x="5419476" y="4233469"/>
              <a:ext cx="409413" cy="7395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p:blipFill>
          <p:spPr>
            <a:xfrm>
              <a:off x="1391681" y="2121765"/>
              <a:ext cx="2524522" cy="2614470"/>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Tree>
    <p:custDataLst>
      <p:tags r:id="rId1"/>
    </p:custDataLst>
    <p:extLst>
      <p:ext uri="{BB962C8B-B14F-4D97-AF65-F5344CB8AC3E}">
        <p14:creationId xmlns:p14="http://schemas.microsoft.com/office/powerpoint/2010/main" val="863255028"/>
      </p:ext>
    </p:extLst>
  </p:cSld>
  <p:clrMapOvr>
    <a:masterClrMapping/>
  </p:clrMapOvr>
  <mc:AlternateContent xmlns:mc="http://schemas.openxmlformats.org/markup-compatibility/2006" xmlns:p14="http://schemas.microsoft.com/office/powerpoint/2010/main">
    <mc:Choice Requires="p14">
      <p:transition p14:dur="10" advTm="35360"/>
    </mc:Choice>
    <mc:Fallback xmlns="">
      <p:transition advTm="3536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775" y="1115493"/>
            <a:ext cx="10966449" cy="3732737"/>
          </a:xfrm>
        </p:spPr>
        <p:txBody>
          <a:bodyPr rtlCol="0">
            <a:normAutofit/>
          </a:bodyPr>
          <a:lstStyle/>
          <a:p>
            <a:pPr marL="0" indent="0" eaLnBrk="1" fontAlgn="auto" hangingPunct="1">
              <a:spcAft>
                <a:spcPts val="0"/>
              </a:spcAft>
              <a:buNone/>
              <a:defRPr/>
            </a:pPr>
            <a:r>
              <a:rPr lang="en-US" dirty="0">
                <a:solidFill>
                  <a:srgbClr val="505A08"/>
                </a:solidFill>
              </a:rPr>
              <a:t>If a screen saver is activated during testing, the security breach feature will log the student out of the test. </a:t>
            </a:r>
          </a:p>
          <a:p>
            <a:pPr marL="0" indent="0" eaLnBrk="1" fontAlgn="auto" hangingPunct="1">
              <a:spcAft>
                <a:spcPts val="0"/>
              </a:spcAft>
              <a:buNone/>
              <a:defRPr/>
            </a:pPr>
            <a:endParaRPr lang="en-US" dirty="0">
              <a:solidFill>
                <a:srgbClr val="505A08"/>
              </a:solidFill>
            </a:endParaRPr>
          </a:p>
          <a:p>
            <a:pPr marL="0" indent="0" eaLnBrk="1" fontAlgn="auto" hangingPunct="1">
              <a:spcAft>
                <a:spcPts val="0"/>
              </a:spcAft>
              <a:buNone/>
              <a:defRPr/>
            </a:pPr>
            <a:r>
              <a:rPr lang="en-US" b="1" dirty="0">
                <a:solidFill>
                  <a:srgbClr val="505A08"/>
                </a:solidFill>
              </a:rPr>
              <a:t>To avoid any such interruption, schools should either:</a:t>
            </a:r>
          </a:p>
          <a:p>
            <a:pPr marL="342900" indent="-342900" eaLnBrk="1" fontAlgn="auto" hangingPunct="1">
              <a:spcAft>
                <a:spcPts val="0"/>
              </a:spcAft>
              <a:buFont typeface="Arial" panose="020B0604020202020204" pitchFamily="34" charset="0"/>
              <a:buChar char="•"/>
              <a:defRPr/>
            </a:pPr>
            <a:r>
              <a:rPr lang="en-US" dirty="0">
                <a:solidFill>
                  <a:srgbClr val="505A08"/>
                </a:solidFill>
              </a:rPr>
              <a:t>Deactivate screen savers before students start testing, or</a:t>
            </a:r>
          </a:p>
          <a:p>
            <a:pPr marL="342900" indent="-342900" eaLnBrk="1" fontAlgn="auto" hangingPunct="1">
              <a:spcAft>
                <a:spcPts val="0"/>
              </a:spcAft>
              <a:buFont typeface="Arial" panose="020B0604020202020204" pitchFamily="34" charset="0"/>
              <a:buChar char="•"/>
              <a:defRPr/>
            </a:pPr>
            <a:r>
              <a:rPr lang="en-US" dirty="0">
                <a:solidFill>
                  <a:srgbClr val="505A08"/>
                </a:solidFill>
              </a:rPr>
              <a:t>Ensure that screen savers are set to more than the allocated testing time.</a:t>
            </a:r>
          </a:p>
        </p:txBody>
      </p:sp>
      <p:sp>
        <p:nvSpPr>
          <p:cNvPr id="2" name="Title 1"/>
          <p:cNvSpPr>
            <a:spLocks noGrp="1"/>
          </p:cNvSpPr>
          <p:nvPr>
            <p:ph type="title"/>
          </p:nvPr>
        </p:nvSpPr>
        <p:spPr/>
        <p:txBody>
          <a:bodyPr/>
          <a:lstStyle/>
          <a:p>
            <a:r>
              <a:rPr lang="en-US" dirty="0"/>
              <a:t>Screen Savers</a:t>
            </a:r>
          </a:p>
        </p:txBody>
      </p:sp>
      <p:sp>
        <p:nvSpPr>
          <p:cNvPr id="4" name="Slide Number Placeholder 3"/>
          <p:cNvSpPr>
            <a:spLocks noGrp="1"/>
          </p:cNvSpPr>
          <p:nvPr>
            <p:ph type="sldNum" sz="quarter" idx="10"/>
          </p:nvPr>
        </p:nvSpPr>
        <p:spPr/>
        <p:txBody>
          <a:bodyPr/>
          <a:lstStyle/>
          <a:p>
            <a:fld id="{F3477EC8-074D-41C4-94AE-E9EA7CEEA348}" type="slidenum">
              <a:rPr smtClean="0"/>
              <a:pPr/>
              <a:t>30</a:t>
            </a:fld>
            <a:endParaRPr dirty="0"/>
          </a:p>
        </p:txBody>
      </p:sp>
    </p:spTree>
    <p:custDataLst>
      <p:tags r:id="rId1"/>
    </p:custDataLst>
    <p:extLst>
      <p:ext uri="{BB962C8B-B14F-4D97-AF65-F5344CB8AC3E}">
        <p14:creationId xmlns:p14="http://schemas.microsoft.com/office/powerpoint/2010/main" val="462022802"/>
      </p:ext>
    </p:extLst>
  </p:cSld>
  <p:clrMapOvr>
    <a:masterClrMapping/>
  </p:clrMapOvr>
  <mc:AlternateContent xmlns:mc="http://schemas.openxmlformats.org/markup-compatibility/2006" xmlns:p14="http://schemas.microsoft.com/office/powerpoint/2010/main">
    <mc:Choice Requires="p14">
      <p:transition p14:dur="10" advTm="23060"/>
    </mc:Choice>
    <mc:Fallback xmlns="">
      <p:transition advTm="2306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 a Test</a:t>
            </a:r>
          </a:p>
        </p:txBody>
      </p:sp>
      <p:sp>
        <p:nvSpPr>
          <p:cNvPr id="4" name="Slide Number Placeholder 3"/>
          <p:cNvSpPr>
            <a:spLocks noGrp="1"/>
          </p:cNvSpPr>
          <p:nvPr>
            <p:ph type="sldNum" sz="quarter" idx="10"/>
          </p:nvPr>
        </p:nvSpPr>
        <p:spPr/>
        <p:txBody>
          <a:bodyPr/>
          <a:lstStyle/>
          <a:p>
            <a:fld id="{F3477EC8-074D-41C4-94AE-E9EA7CEEA348}" type="slidenum">
              <a:rPr smtClean="0"/>
              <a:pPr/>
              <a:t>31</a:t>
            </a:fld>
            <a:endParaRPr dirty="0"/>
          </a:p>
        </p:txBody>
      </p:sp>
      <p:pic>
        <p:nvPicPr>
          <p:cNvPr id="1026" name="Picture 2">
            <a:extLst>
              <a:ext uri="{FF2B5EF4-FFF2-40B4-BE49-F238E27FC236}">
                <a16:creationId xmlns:a16="http://schemas.microsoft.com/office/drawing/2014/main" id="{F7BBEEA8-A8AA-DBD6-A4CA-48A82F2EE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725" y="1920387"/>
            <a:ext cx="6027195" cy="33341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9333396"/>
      </p:ext>
    </p:extLst>
  </p:cSld>
  <p:clrMapOvr>
    <a:masterClrMapping/>
  </p:clrMapOvr>
  <mc:AlternateContent xmlns:mc="http://schemas.openxmlformats.org/markup-compatibility/2006" xmlns:p14="http://schemas.microsoft.com/office/powerpoint/2010/main">
    <mc:Choice Requires="p14">
      <p:transition p14:dur="10" advTm="32080"/>
    </mc:Choice>
    <mc:Fallback xmlns="">
      <p:transition advTm="3208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a Test</a:t>
            </a:r>
          </a:p>
        </p:txBody>
      </p:sp>
      <p:sp>
        <p:nvSpPr>
          <p:cNvPr id="3" name="Slide Number Placeholder 2"/>
          <p:cNvSpPr>
            <a:spLocks noGrp="1"/>
          </p:cNvSpPr>
          <p:nvPr>
            <p:ph type="sldNum" sz="quarter" idx="10"/>
          </p:nvPr>
        </p:nvSpPr>
        <p:spPr/>
        <p:txBody>
          <a:bodyPr/>
          <a:lstStyle/>
          <a:p>
            <a:fld id="{F3477EC8-074D-41C4-94AE-E9EA7CEEA348}" type="slidenum">
              <a:rPr smtClean="0"/>
              <a:pPr/>
              <a:t>32</a:t>
            </a:fld>
            <a:endParaRPr dirty="0"/>
          </a:p>
        </p:txBody>
      </p:sp>
      <p:pic>
        <p:nvPicPr>
          <p:cNvPr id="2050" name="Picture 2">
            <a:extLst>
              <a:ext uri="{FF2B5EF4-FFF2-40B4-BE49-F238E27FC236}">
                <a16:creationId xmlns:a16="http://schemas.microsoft.com/office/drawing/2014/main" id="{4F80BE80-DE71-274C-785F-D3DB629855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803" y="2945506"/>
            <a:ext cx="6356139" cy="14719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57916143"/>
      </p:ext>
    </p:extLst>
  </p:cSld>
  <p:clrMapOvr>
    <a:masterClrMapping/>
  </p:clrMapOvr>
  <mc:AlternateContent xmlns:mc="http://schemas.openxmlformats.org/markup-compatibility/2006" xmlns:p14="http://schemas.microsoft.com/office/powerpoint/2010/main">
    <mc:Choice Requires="p14">
      <p:transition p14:dur="10" advTm="24020"/>
    </mc:Choice>
    <mc:Fallback xmlns="">
      <p:transition advTm="2402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B19FD-2AB5-4C57-8141-337C4414D40A}"/>
              </a:ext>
            </a:extLst>
          </p:cNvPr>
          <p:cNvPicPr>
            <a:picLocks noChangeAspect="1"/>
          </p:cNvPicPr>
          <p:nvPr/>
        </p:nvPicPr>
        <p:blipFill>
          <a:blip r:embed="rId4"/>
          <a:stretch>
            <a:fillRect/>
          </a:stretch>
        </p:blipFill>
        <p:spPr>
          <a:xfrm>
            <a:off x="1914525" y="2220913"/>
            <a:ext cx="8362950" cy="1857375"/>
          </a:xfrm>
          <a:prstGeom prst="rect">
            <a:avLst/>
          </a:prstGeom>
        </p:spPr>
      </p:pic>
      <p:sp>
        <p:nvSpPr>
          <p:cNvPr id="29702" name="Title 1"/>
          <p:cNvSpPr>
            <a:spLocks noGrp="1"/>
          </p:cNvSpPr>
          <p:nvPr>
            <p:ph type="title"/>
          </p:nvPr>
        </p:nvSpPr>
        <p:spPr/>
        <p:txBody>
          <a:bodyPr/>
          <a:lstStyle/>
          <a:p>
            <a:r>
              <a:rPr altLang="en-US" dirty="0"/>
              <a:t>Monitoring Student Status</a:t>
            </a:r>
          </a:p>
        </p:txBody>
      </p:sp>
      <p:sp>
        <p:nvSpPr>
          <p:cNvPr id="2" name="Slide Number Placeholder 1"/>
          <p:cNvSpPr>
            <a:spLocks noGrp="1"/>
          </p:cNvSpPr>
          <p:nvPr>
            <p:ph type="sldNum" sz="quarter" idx="10"/>
          </p:nvPr>
        </p:nvSpPr>
        <p:spPr/>
        <p:txBody>
          <a:bodyPr/>
          <a:lstStyle/>
          <a:p>
            <a:pPr>
              <a:defRPr/>
            </a:pPr>
            <a:fld id="{1AE044E3-317B-4F18-BE0E-9C57E39D4724}" type="slidenum">
              <a:rPr smtClean="0"/>
              <a:pPr>
                <a:defRPr/>
              </a:pPr>
              <a:t>33</a:t>
            </a:fld>
            <a:endParaRPr dirty="0"/>
          </a:p>
        </p:txBody>
      </p:sp>
      <p:sp>
        <p:nvSpPr>
          <p:cNvPr id="9" name="Right Arrow 8"/>
          <p:cNvSpPr/>
          <p:nvPr/>
        </p:nvSpPr>
        <p:spPr>
          <a:xfrm rot="16200000">
            <a:off x="8829655" y="4000581"/>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ight Arrow 7"/>
          <p:cNvSpPr/>
          <p:nvPr/>
        </p:nvSpPr>
        <p:spPr>
          <a:xfrm flipH="1">
            <a:off x="10162171" y="3314110"/>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extLst>
      <p:ext uri="{BB962C8B-B14F-4D97-AF65-F5344CB8AC3E}">
        <p14:creationId xmlns:p14="http://schemas.microsoft.com/office/powerpoint/2010/main" val="3042651616"/>
      </p:ext>
    </p:extLst>
  </p:cSld>
  <p:clrMapOvr>
    <a:masterClrMapping/>
  </p:clrMapOvr>
  <mc:AlternateContent xmlns:mc="http://schemas.openxmlformats.org/markup-compatibility/2006" xmlns:p14="http://schemas.microsoft.com/office/powerpoint/2010/main">
    <mc:Choice Requires="p14">
      <p:transition p14:dur="10" advTm="68490"/>
    </mc:Choice>
    <mc:Fallback xmlns="">
      <p:transition advTm="6849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A92ED3-E2F2-4F4D-8077-5D90E3EDFE81}"/>
              </a:ext>
            </a:extLst>
          </p:cNvPr>
          <p:cNvGrpSpPr/>
          <p:nvPr/>
        </p:nvGrpSpPr>
        <p:grpSpPr>
          <a:xfrm>
            <a:off x="1246037" y="1516178"/>
            <a:ext cx="9547532" cy="3037850"/>
            <a:chOff x="1322234" y="1638929"/>
            <a:chExt cx="9547532" cy="3037850"/>
          </a:xfrm>
        </p:grpSpPr>
        <p:pic>
          <p:nvPicPr>
            <p:cNvPr id="12" name="Picture 4">
              <a:extLst>
                <a:ext uri="{FF2B5EF4-FFF2-40B4-BE49-F238E27FC236}">
                  <a16:creationId xmlns:a16="http://schemas.microsoft.com/office/drawing/2014/main" id="{560C4E6A-D1D2-467D-994C-6FA425AB7FC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22234" y="1638929"/>
              <a:ext cx="9547532" cy="303785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grpSp>
          <p:nvGrpSpPr>
            <p:cNvPr id="13" name="Group 12">
              <a:extLst>
                <a:ext uri="{FF2B5EF4-FFF2-40B4-BE49-F238E27FC236}">
                  <a16:creationId xmlns:a16="http://schemas.microsoft.com/office/drawing/2014/main" id="{7964391F-0193-4094-81BD-3A143FBC03BA}"/>
                </a:ext>
              </a:extLst>
            </p:cNvPr>
            <p:cNvGrpSpPr/>
            <p:nvPr/>
          </p:nvGrpSpPr>
          <p:grpSpPr>
            <a:xfrm>
              <a:off x="8626475" y="2992754"/>
              <a:ext cx="644525" cy="1480725"/>
              <a:chOff x="8626475" y="2992754"/>
              <a:chExt cx="644525" cy="1480725"/>
            </a:xfrm>
          </p:grpSpPr>
          <p:pic>
            <p:nvPicPr>
              <p:cNvPr id="14" name="Picture 13">
                <a:extLst>
                  <a:ext uri="{FF2B5EF4-FFF2-40B4-BE49-F238E27FC236}">
                    <a16:creationId xmlns:a16="http://schemas.microsoft.com/office/drawing/2014/main" id="{03995094-3C80-4A21-AA6F-607EF34EE720}"/>
                  </a:ext>
                </a:extLst>
              </p:cNvPr>
              <p:cNvPicPr>
                <a:picLocks noChangeAspect="1"/>
              </p:cNvPicPr>
              <p:nvPr/>
            </p:nvPicPr>
            <p:blipFill>
              <a:blip r:embed="rId5"/>
              <a:stretch>
                <a:fillRect/>
              </a:stretch>
            </p:blipFill>
            <p:spPr>
              <a:xfrm>
                <a:off x="8626475" y="2992754"/>
                <a:ext cx="644525" cy="209035"/>
              </a:xfrm>
              <a:prstGeom prst="rect">
                <a:avLst/>
              </a:prstGeom>
            </p:spPr>
          </p:pic>
          <p:grpSp>
            <p:nvGrpSpPr>
              <p:cNvPr id="15" name="Group 14">
                <a:extLst>
                  <a:ext uri="{FF2B5EF4-FFF2-40B4-BE49-F238E27FC236}">
                    <a16:creationId xmlns:a16="http://schemas.microsoft.com/office/drawing/2014/main" id="{7F62E37B-7E0F-4656-8633-3EAE65CAE500}"/>
                  </a:ext>
                </a:extLst>
              </p:cNvPr>
              <p:cNvGrpSpPr/>
              <p:nvPr/>
            </p:nvGrpSpPr>
            <p:grpSpPr>
              <a:xfrm>
                <a:off x="8626475" y="3625234"/>
                <a:ext cx="644525" cy="848245"/>
                <a:chOff x="8626475" y="3625234"/>
                <a:chExt cx="644525" cy="848245"/>
              </a:xfrm>
            </p:grpSpPr>
            <p:pic>
              <p:nvPicPr>
                <p:cNvPr id="16" name="Picture 15">
                  <a:extLst>
                    <a:ext uri="{FF2B5EF4-FFF2-40B4-BE49-F238E27FC236}">
                      <a16:creationId xmlns:a16="http://schemas.microsoft.com/office/drawing/2014/main" id="{3EB273A0-BD86-40C6-ABC8-9AAC9863DE3A}"/>
                    </a:ext>
                  </a:extLst>
                </p:cNvPr>
                <p:cNvPicPr>
                  <a:picLocks noChangeAspect="1"/>
                </p:cNvPicPr>
                <p:nvPr/>
              </p:nvPicPr>
              <p:blipFill>
                <a:blip r:embed="rId6"/>
                <a:stretch>
                  <a:fillRect/>
                </a:stretch>
              </p:blipFill>
              <p:spPr>
                <a:xfrm>
                  <a:off x="8626475" y="3625234"/>
                  <a:ext cx="612775" cy="215765"/>
                </a:xfrm>
                <a:prstGeom prst="rect">
                  <a:avLst/>
                </a:prstGeom>
              </p:spPr>
            </p:pic>
            <p:pic>
              <p:nvPicPr>
                <p:cNvPr id="17" name="Picture 16">
                  <a:extLst>
                    <a:ext uri="{FF2B5EF4-FFF2-40B4-BE49-F238E27FC236}">
                      <a16:creationId xmlns:a16="http://schemas.microsoft.com/office/drawing/2014/main" id="{2DD91914-13E4-4C63-9835-7905C03C95B6}"/>
                    </a:ext>
                  </a:extLst>
                </p:cNvPr>
                <p:cNvPicPr>
                  <a:picLocks noChangeAspect="1"/>
                </p:cNvPicPr>
                <p:nvPr/>
              </p:nvPicPr>
              <p:blipFill>
                <a:blip r:embed="rId5"/>
                <a:stretch>
                  <a:fillRect/>
                </a:stretch>
              </p:blipFill>
              <p:spPr>
                <a:xfrm>
                  <a:off x="8626475" y="4264444"/>
                  <a:ext cx="644525" cy="209035"/>
                </a:xfrm>
                <a:prstGeom prst="rect">
                  <a:avLst/>
                </a:prstGeom>
              </p:spPr>
            </p:pic>
          </p:grpSp>
        </p:grpSp>
      </p:grpSp>
      <p:sp>
        <p:nvSpPr>
          <p:cNvPr id="6" name="Right Arrow 5"/>
          <p:cNvSpPr/>
          <p:nvPr/>
        </p:nvSpPr>
        <p:spPr>
          <a:xfrm rot="16200000">
            <a:off x="9661113" y="4055709"/>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2498" y="2943084"/>
            <a:ext cx="5332341" cy="2487969"/>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30725" name="Title 1"/>
          <p:cNvSpPr>
            <a:spLocks noGrp="1"/>
          </p:cNvSpPr>
          <p:nvPr>
            <p:ph type="title"/>
          </p:nvPr>
        </p:nvSpPr>
        <p:spPr/>
        <p:txBody>
          <a:bodyPr/>
          <a:lstStyle/>
          <a:p>
            <a:r>
              <a:rPr altLang="en-US" dirty="0"/>
              <a:t>Print on Request</a:t>
            </a:r>
          </a:p>
        </p:txBody>
      </p:sp>
      <p:sp>
        <p:nvSpPr>
          <p:cNvPr id="2" name="Slide Number Placeholder 1"/>
          <p:cNvSpPr>
            <a:spLocks noGrp="1"/>
          </p:cNvSpPr>
          <p:nvPr>
            <p:ph type="sldNum" sz="quarter" idx="10"/>
          </p:nvPr>
        </p:nvSpPr>
        <p:spPr/>
        <p:txBody>
          <a:bodyPr/>
          <a:lstStyle/>
          <a:p>
            <a:pPr>
              <a:defRPr/>
            </a:pPr>
            <a:fld id="{1AE044E3-317B-4F18-BE0E-9C57E39D4724}" type="slidenum">
              <a:rPr smtClean="0"/>
              <a:pPr>
                <a:defRPr/>
              </a:pPr>
              <a:t>34</a:t>
            </a:fld>
            <a:endParaRPr dirty="0"/>
          </a:p>
        </p:txBody>
      </p:sp>
      <p:sp>
        <p:nvSpPr>
          <p:cNvPr id="8" name="Right Arrow 7"/>
          <p:cNvSpPr/>
          <p:nvPr/>
        </p:nvSpPr>
        <p:spPr>
          <a:xfrm rot="16200000">
            <a:off x="7358264" y="5184655"/>
            <a:ext cx="518681" cy="1905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ight Arrow 8"/>
          <p:cNvSpPr/>
          <p:nvPr/>
        </p:nvSpPr>
        <p:spPr>
          <a:xfrm rot="16200000">
            <a:off x="7650364" y="5184655"/>
            <a:ext cx="518681" cy="1905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extLst>
      <p:ext uri="{BB962C8B-B14F-4D97-AF65-F5344CB8AC3E}">
        <p14:creationId xmlns:p14="http://schemas.microsoft.com/office/powerpoint/2010/main" val="3269640591"/>
      </p:ext>
    </p:extLst>
  </p:cSld>
  <p:clrMapOvr>
    <a:masterClrMapping/>
  </p:clrMapOvr>
  <mc:AlternateContent xmlns:mc="http://schemas.openxmlformats.org/markup-compatibility/2006" xmlns:p14="http://schemas.microsoft.com/office/powerpoint/2010/main">
    <mc:Choice Requires="p14">
      <p:transition p14:dur="10" advTm="72680"/>
    </mc:Choice>
    <mc:Fallback xmlns="">
      <p:transition advTm="7268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Administrator Interface: Approved Requests</a:t>
            </a:r>
          </a:p>
        </p:txBody>
      </p:sp>
      <p:sp>
        <p:nvSpPr>
          <p:cNvPr id="3" name="Slide Number Placeholder 2"/>
          <p:cNvSpPr>
            <a:spLocks noGrp="1"/>
          </p:cNvSpPr>
          <p:nvPr>
            <p:ph type="sldNum" sz="quarter" idx="10"/>
          </p:nvPr>
        </p:nvSpPr>
        <p:spPr/>
        <p:txBody>
          <a:bodyPr/>
          <a:lstStyle/>
          <a:p>
            <a:pPr>
              <a:defRPr/>
            </a:pPr>
            <a:fld id="{1AE044E3-317B-4F18-BE0E-9C57E39D4724}" type="slidenum">
              <a:rPr smtClean="0"/>
              <a:pPr>
                <a:defRPr/>
              </a:pPr>
              <a:t>35</a:t>
            </a:fld>
            <a:endParaRPr dirty="0"/>
          </a:p>
        </p:txBody>
      </p:sp>
      <p:pic>
        <p:nvPicPr>
          <p:cNvPr id="11" name="Picture 10">
            <a:extLst>
              <a:ext uri="{FF2B5EF4-FFF2-40B4-BE49-F238E27FC236}">
                <a16:creationId xmlns:a16="http://schemas.microsoft.com/office/drawing/2014/main" id="{1921FC54-0340-B1A4-E6FD-19966CD0088E}"/>
              </a:ext>
            </a:extLst>
          </p:cNvPr>
          <p:cNvPicPr>
            <a:picLocks noChangeAspect="1"/>
          </p:cNvPicPr>
          <p:nvPr/>
        </p:nvPicPr>
        <p:blipFill>
          <a:blip r:embed="rId4"/>
          <a:stretch>
            <a:fillRect/>
          </a:stretch>
        </p:blipFill>
        <p:spPr>
          <a:xfrm>
            <a:off x="698592" y="1133762"/>
            <a:ext cx="9352381" cy="2295238"/>
          </a:xfrm>
          <a:prstGeom prst="rect">
            <a:avLst/>
          </a:prstGeom>
        </p:spPr>
      </p:pic>
      <p:pic>
        <p:nvPicPr>
          <p:cNvPr id="13" name="Picture 12">
            <a:extLst>
              <a:ext uri="{FF2B5EF4-FFF2-40B4-BE49-F238E27FC236}">
                <a16:creationId xmlns:a16="http://schemas.microsoft.com/office/drawing/2014/main" id="{0DF4326F-2961-E8CA-05AD-D2D098341D63}"/>
              </a:ext>
            </a:extLst>
          </p:cNvPr>
          <p:cNvPicPr>
            <a:picLocks noChangeAspect="1"/>
          </p:cNvPicPr>
          <p:nvPr/>
        </p:nvPicPr>
        <p:blipFill>
          <a:blip r:embed="rId5"/>
          <a:stretch>
            <a:fillRect/>
          </a:stretch>
        </p:blipFill>
        <p:spPr>
          <a:xfrm>
            <a:off x="3120565" y="3979153"/>
            <a:ext cx="5152381" cy="1580952"/>
          </a:xfrm>
          <a:prstGeom prst="rect">
            <a:avLst/>
          </a:prstGeom>
        </p:spPr>
      </p:pic>
    </p:spTree>
    <p:custDataLst>
      <p:tags r:id="rId1"/>
    </p:custDataLst>
    <p:extLst>
      <p:ext uri="{BB962C8B-B14F-4D97-AF65-F5344CB8AC3E}">
        <p14:creationId xmlns:p14="http://schemas.microsoft.com/office/powerpoint/2010/main" val="2544423058"/>
      </p:ext>
    </p:extLst>
  </p:cSld>
  <p:clrMapOvr>
    <a:masterClrMapping/>
  </p:clrMapOvr>
  <mc:AlternateContent xmlns:mc="http://schemas.openxmlformats.org/markup-compatibility/2006" xmlns:p14="http://schemas.microsoft.com/office/powerpoint/2010/main">
    <mc:Choice Requires="p14">
      <p:transition p14:dur="10" advTm="17380"/>
    </mc:Choice>
    <mc:Fallback xmlns="">
      <p:transition advTm="1738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89E2E2-C8BA-5DD5-5B3E-213BDF1C3897}"/>
              </a:ext>
            </a:extLst>
          </p:cNvPr>
          <p:cNvPicPr>
            <a:picLocks noChangeAspect="1"/>
          </p:cNvPicPr>
          <p:nvPr/>
        </p:nvPicPr>
        <p:blipFill>
          <a:blip r:embed="rId4"/>
          <a:stretch>
            <a:fillRect/>
          </a:stretch>
        </p:blipFill>
        <p:spPr>
          <a:xfrm>
            <a:off x="1386476" y="2305190"/>
            <a:ext cx="9419048" cy="2247619"/>
          </a:xfrm>
          <a:prstGeom prst="rect">
            <a:avLst/>
          </a:prstGeom>
        </p:spPr>
      </p:pic>
      <p:sp>
        <p:nvSpPr>
          <p:cNvPr id="22530" name="Title 2"/>
          <p:cNvSpPr>
            <a:spLocks noGrp="1"/>
          </p:cNvSpPr>
          <p:nvPr>
            <p:ph type="title"/>
          </p:nvPr>
        </p:nvSpPr>
        <p:spPr/>
        <p:txBody>
          <a:bodyPr/>
          <a:lstStyle/>
          <a:p>
            <a:r>
              <a:rPr altLang="en-US" dirty="0"/>
              <a:t>Printing Test Session Information</a:t>
            </a:r>
          </a:p>
        </p:txBody>
      </p:sp>
      <p:sp>
        <p:nvSpPr>
          <p:cNvPr id="3" name="Slide Number Placeholder 2"/>
          <p:cNvSpPr>
            <a:spLocks noGrp="1"/>
          </p:cNvSpPr>
          <p:nvPr>
            <p:ph type="sldNum" sz="quarter" idx="10"/>
          </p:nvPr>
        </p:nvSpPr>
        <p:spPr/>
        <p:txBody>
          <a:bodyPr/>
          <a:lstStyle/>
          <a:p>
            <a:pPr>
              <a:defRPr/>
            </a:pPr>
            <a:fld id="{1AE044E3-317B-4F18-BE0E-9C57E39D4724}" type="slidenum">
              <a:rPr smtClean="0"/>
              <a:pPr>
                <a:defRPr/>
              </a:pPr>
              <a:t>36</a:t>
            </a:fld>
            <a:endParaRPr dirty="0"/>
          </a:p>
        </p:txBody>
      </p:sp>
      <p:sp>
        <p:nvSpPr>
          <p:cNvPr id="17" name="Right Arrow 5">
            <a:extLst>
              <a:ext uri="{FF2B5EF4-FFF2-40B4-BE49-F238E27FC236}">
                <a16:creationId xmlns:a16="http://schemas.microsoft.com/office/drawing/2014/main" id="{44B11238-46EC-4D74-B1DC-1E279AE86C03}"/>
              </a:ext>
            </a:extLst>
          </p:cNvPr>
          <p:cNvSpPr/>
          <p:nvPr/>
        </p:nvSpPr>
        <p:spPr>
          <a:xfrm rot="5400000">
            <a:off x="10131367" y="3060413"/>
            <a:ext cx="606707"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extLst>
      <p:ext uri="{BB962C8B-B14F-4D97-AF65-F5344CB8AC3E}">
        <p14:creationId xmlns:p14="http://schemas.microsoft.com/office/powerpoint/2010/main" val="474840783"/>
      </p:ext>
    </p:extLst>
  </p:cSld>
  <p:clrMapOvr>
    <a:masterClrMapping/>
  </p:clrMapOvr>
  <mc:AlternateContent xmlns:mc="http://schemas.openxmlformats.org/markup-compatibility/2006" xmlns:p14="http://schemas.microsoft.com/office/powerpoint/2010/main">
    <mc:Choice Requires="p14">
      <p:transition p14:dur="10" advTm="37480"/>
    </mc:Choice>
    <mc:Fallback xmlns="">
      <p:transition advTm="3748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D55D94-FC50-496F-87E1-1462001412D1}"/>
              </a:ext>
            </a:extLst>
          </p:cNvPr>
          <p:cNvSpPr>
            <a:spLocks noGrp="1"/>
          </p:cNvSpPr>
          <p:nvPr>
            <p:ph idx="1"/>
          </p:nvPr>
        </p:nvSpPr>
        <p:spPr>
          <a:xfrm>
            <a:off x="676593" y="1052382"/>
            <a:ext cx="10966449" cy="5147223"/>
          </a:xfrm>
        </p:spPr>
        <p:txBody>
          <a:bodyPr>
            <a:normAutofit fontScale="92500" lnSpcReduction="20000"/>
          </a:bodyPr>
          <a:lstStyle/>
          <a:p>
            <a:pPr eaLnBrk="1" fontAlgn="auto" hangingPunct="1">
              <a:lnSpc>
                <a:spcPct val="120000"/>
              </a:lnSpc>
              <a:spcBef>
                <a:spcPts val="1200"/>
              </a:spcBef>
              <a:defRPr/>
            </a:pPr>
            <a:r>
              <a:rPr lang="en-US" sz="2600" b="1" dirty="0">
                <a:solidFill>
                  <a:srgbClr val="505A08"/>
                </a:solidFill>
              </a:rPr>
              <a:t>Pause an Individual Student’s Test</a:t>
            </a:r>
          </a:p>
          <a:p>
            <a:pPr marL="342900" indent="-342900" eaLnBrk="1" fontAlgn="auto" hangingPunct="1">
              <a:lnSpc>
                <a:spcPct val="120000"/>
              </a:lnSpc>
              <a:spcBef>
                <a:spcPts val="1200"/>
              </a:spcBef>
              <a:buFont typeface="Arial" panose="020B0604020202020204" pitchFamily="34" charset="0"/>
              <a:buChar char="•"/>
              <a:defRPr/>
            </a:pPr>
            <a:r>
              <a:rPr lang="en-US" sz="2600" dirty="0">
                <a:solidFill>
                  <a:srgbClr val="505A08"/>
                </a:solidFill>
              </a:rPr>
              <a:t>Affects only one student</a:t>
            </a:r>
          </a:p>
          <a:p>
            <a:pPr marL="342900" indent="-342900" eaLnBrk="1" fontAlgn="auto" hangingPunct="1">
              <a:lnSpc>
                <a:spcPct val="120000"/>
              </a:lnSpc>
              <a:spcBef>
                <a:spcPts val="1200"/>
              </a:spcBef>
              <a:buFont typeface="Arial" panose="020B0604020202020204" pitchFamily="34" charset="0"/>
              <a:buChar char="•"/>
              <a:defRPr/>
            </a:pPr>
            <a:r>
              <a:rPr lang="en-US" sz="2600" dirty="0">
                <a:solidFill>
                  <a:srgbClr val="505A08"/>
                </a:solidFill>
              </a:rPr>
              <a:t>Test session continues for all other students in the session</a:t>
            </a:r>
          </a:p>
          <a:p>
            <a:pPr marL="342900" indent="-342900" eaLnBrk="1" fontAlgn="auto" hangingPunct="1">
              <a:lnSpc>
                <a:spcPct val="120000"/>
              </a:lnSpc>
              <a:spcBef>
                <a:spcPts val="1200"/>
              </a:spcBef>
              <a:buFont typeface="Arial" panose="020B0604020202020204" pitchFamily="34" charset="0"/>
              <a:buChar char="•"/>
              <a:defRPr/>
            </a:pPr>
            <a:r>
              <a:rPr lang="en-US" sz="2600" dirty="0">
                <a:solidFill>
                  <a:srgbClr val="505A08"/>
                </a:solidFill>
              </a:rPr>
              <a:t>The student whose test is paused may rejoin the test session before it ends.</a:t>
            </a:r>
          </a:p>
          <a:p>
            <a:pPr eaLnBrk="1" fontAlgn="auto" hangingPunct="1">
              <a:lnSpc>
                <a:spcPct val="120000"/>
              </a:lnSpc>
              <a:spcBef>
                <a:spcPts val="1200"/>
              </a:spcBef>
              <a:buFont typeface="Arial" panose="020B0604020202020204" pitchFamily="34" charset="0"/>
              <a:buChar char="•"/>
              <a:defRPr/>
            </a:pPr>
            <a:endParaRPr lang="en-US" sz="2600" dirty="0">
              <a:solidFill>
                <a:srgbClr val="505A08"/>
              </a:solidFill>
            </a:endParaRPr>
          </a:p>
          <a:p>
            <a:pPr eaLnBrk="1" fontAlgn="auto" hangingPunct="1">
              <a:lnSpc>
                <a:spcPct val="120000"/>
              </a:lnSpc>
              <a:spcBef>
                <a:spcPts val="1200"/>
              </a:spcBef>
              <a:defRPr/>
            </a:pPr>
            <a:r>
              <a:rPr lang="en-US" sz="2600" b="1" dirty="0">
                <a:solidFill>
                  <a:srgbClr val="505A08"/>
                </a:solidFill>
              </a:rPr>
              <a:t>Stop Test Session</a:t>
            </a:r>
          </a:p>
          <a:p>
            <a:pPr marL="342900" indent="-342900" eaLnBrk="1" fontAlgn="auto" hangingPunct="1">
              <a:lnSpc>
                <a:spcPct val="120000"/>
              </a:lnSpc>
              <a:spcBef>
                <a:spcPts val="1200"/>
              </a:spcBef>
              <a:buFont typeface="Arial" panose="020B0604020202020204" pitchFamily="34" charset="0"/>
              <a:buChar char="•"/>
              <a:defRPr/>
            </a:pPr>
            <a:r>
              <a:rPr lang="en-US" sz="2600" dirty="0">
                <a:solidFill>
                  <a:srgbClr val="505A08"/>
                </a:solidFill>
              </a:rPr>
              <a:t>Affects </a:t>
            </a:r>
            <a:r>
              <a:rPr lang="en-US" sz="2600" u="sng" dirty="0">
                <a:solidFill>
                  <a:srgbClr val="505A08"/>
                </a:solidFill>
              </a:rPr>
              <a:t>ALL</a:t>
            </a:r>
            <a:r>
              <a:rPr lang="en-US" sz="2600" dirty="0">
                <a:solidFill>
                  <a:srgbClr val="505A08"/>
                </a:solidFill>
              </a:rPr>
              <a:t> students in test session</a:t>
            </a:r>
          </a:p>
          <a:p>
            <a:pPr marL="342900" indent="-342900" eaLnBrk="1" fontAlgn="auto" hangingPunct="1">
              <a:lnSpc>
                <a:spcPct val="120000"/>
              </a:lnSpc>
              <a:spcBef>
                <a:spcPts val="1200"/>
              </a:spcBef>
              <a:buFont typeface="Arial" panose="020B0604020202020204" pitchFamily="34" charset="0"/>
              <a:buChar char="•"/>
              <a:defRPr/>
            </a:pPr>
            <a:r>
              <a:rPr lang="en-US" sz="2600" dirty="0">
                <a:solidFill>
                  <a:srgbClr val="505A08"/>
                </a:solidFill>
              </a:rPr>
              <a:t>All unsubmitted tests are automatically paused.</a:t>
            </a:r>
          </a:p>
          <a:p>
            <a:pPr marL="342900" indent="-342900" eaLnBrk="1" fontAlgn="auto" hangingPunct="1">
              <a:lnSpc>
                <a:spcPct val="120000"/>
              </a:lnSpc>
              <a:spcBef>
                <a:spcPts val="1200"/>
              </a:spcBef>
              <a:buFont typeface="Arial" panose="020B0604020202020204" pitchFamily="34" charset="0"/>
              <a:buChar char="•"/>
              <a:defRPr/>
            </a:pPr>
            <a:r>
              <a:rPr lang="en-US" altLang="ja-JP" sz="2600" dirty="0">
                <a:solidFill>
                  <a:srgbClr val="505A08"/>
                </a:solidFill>
              </a:rPr>
              <a:t>If a session stops, it cannot be resumed. You must start a new session if students need to resume testing.</a:t>
            </a:r>
            <a:endParaRPr lang="en-US" sz="2600" dirty="0">
              <a:solidFill>
                <a:srgbClr val="505A08"/>
              </a:solidFill>
            </a:endParaRPr>
          </a:p>
          <a:p>
            <a:pPr>
              <a:lnSpc>
                <a:spcPct val="120000"/>
              </a:lnSpc>
              <a:spcBef>
                <a:spcPts val="1200"/>
              </a:spcBef>
            </a:pPr>
            <a:endParaRPr lang="en-US" dirty="0"/>
          </a:p>
        </p:txBody>
      </p:sp>
      <p:sp>
        <p:nvSpPr>
          <p:cNvPr id="31750" name="Title 1"/>
          <p:cNvSpPr>
            <a:spLocks noGrp="1"/>
          </p:cNvSpPr>
          <p:nvPr>
            <p:ph type="title"/>
          </p:nvPr>
        </p:nvSpPr>
        <p:spPr/>
        <p:txBody>
          <a:bodyPr/>
          <a:lstStyle/>
          <a:p>
            <a:r>
              <a:rPr altLang="en-US"/>
              <a:t>Pausing and Stopping Sessions</a:t>
            </a:r>
          </a:p>
        </p:txBody>
      </p:sp>
      <p:sp>
        <p:nvSpPr>
          <p:cNvPr id="2" name="Slide Number Placeholder 1"/>
          <p:cNvSpPr>
            <a:spLocks noGrp="1"/>
          </p:cNvSpPr>
          <p:nvPr>
            <p:ph type="sldNum" sz="quarter" idx="10"/>
          </p:nvPr>
        </p:nvSpPr>
        <p:spPr/>
        <p:txBody>
          <a:bodyPr/>
          <a:lstStyle/>
          <a:p>
            <a:pPr>
              <a:defRPr/>
            </a:pPr>
            <a:fld id="{1AE044E3-317B-4F18-BE0E-9C57E39D4724}" type="slidenum">
              <a:rPr smtClean="0"/>
              <a:pPr>
                <a:defRPr/>
              </a:pPr>
              <a:t>37</a:t>
            </a:fld>
            <a:endParaRPr dirty="0"/>
          </a:p>
        </p:txBody>
      </p:sp>
    </p:spTree>
    <p:custDataLst>
      <p:tags r:id="rId1"/>
    </p:custDataLst>
    <p:extLst>
      <p:ext uri="{BB962C8B-B14F-4D97-AF65-F5344CB8AC3E}">
        <p14:creationId xmlns:p14="http://schemas.microsoft.com/office/powerpoint/2010/main" val="2565147039"/>
      </p:ext>
    </p:extLst>
  </p:cSld>
  <p:clrMapOvr>
    <a:masterClrMapping/>
  </p:clrMapOvr>
  <mc:AlternateContent xmlns:mc="http://schemas.openxmlformats.org/markup-compatibility/2006" xmlns:p14="http://schemas.microsoft.com/office/powerpoint/2010/main">
    <mc:Choice Requires="p14">
      <p:transition p14:dur="10" advTm="30400"/>
    </mc:Choice>
    <mc:Fallback xmlns="">
      <p:transition advTm="304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323F87-063C-1036-2300-6C8ECFCF7786}"/>
              </a:ext>
            </a:extLst>
          </p:cNvPr>
          <p:cNvPicPr>
            <a:picLocks noChangeAspect="1"/>
          </p:cNvPicPr>
          <p:nvPr/>
        </p:nvPicPr>
        <p:blipFill>
          <a:blip r:embed="rId4"/>
          <a:stretch>
            <a:fillRect/>
          </a:stretch>
        </p:blipFill>
        <p:spPr>
          <a:xfrm>
            <a:off x="1396000" y="1838524"/>
            <a:ext cx="9400000" cy="3180952"/>
          </a:xfrm>
          <a:prstGeom prst="rect">
            <a:avLst/>
          </a:prstGeom>
        </p:spPr>
      </p:pic>
      <p:sp>
        <p:nvSpPr>
          <p:cNvPr id="31750" name="Title 1"/>
          <p:cNvSpPr>
            <a:spLocks noGrp="1"/>
          </p:cNvSpPr>
          <p:nvPr>
            <p:ph type="title"/>
          </p:nvPr>
        </p:nvSpPr>
        <p:spPr/>
        <p:txBody>
          <a:bodyPr/>
          <a:lstStyle/>
          <a:p>
            <a:r>
              <a:rPr altLang="en-US"/>
              <a:t>Pausing and Stopping Sessions</a:t>
            </a:r>
          </a:p>
        </p:txBody>
      </p:sp>
      <p:sp>
        <p:nvSpPr>
          <p:cNvPr id="2" name="Slide Number Placeholder 1"/>
          <p:cNvSpPr>
            <a:spLocks noGrp="1"/>
          </p:cNvSpPr>
          <p:nvPr>
            <p:ph type="sldNum" sz="quarter" idx="10"/>
          </p:nvPr>
        </p:nvSpPr>
        <p:spPr/>
        <p:txBody>
          <a:bodyPr/>
          <a:lstStyle/>
          <a:p>
            <a:pPr>
              <a:defRPr/>
            </a:pPr>
            <a:fld id="{1AE044E3-317B-4F18-BE0E-9C57E39D4724}" type="slidenum">
              <a:rPr smtClean="0"/>
              <a:pPr>
                <a:defRPr/>
              </a:pPr>
              <a:t>38</a:t>
            </a:fld>
            <a:endParaRPr dirty="0"/>
          </a:p>
        </p:txBody>
      </p:sp>
      <p:sp>
        <p:nvSpPr>
          <p:cNvPr id="9" name="Right Arrow 8"/>
          <p:cNvSpPr/>
          <p:nvPr/>
        </p:nvSpPr>
        <p:spPr>
          <a:xfrm rot="10800000">
            <a:off x="10710545" y="4353268"/>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ight Arrow 9"/>
          <p:cNvSpPr/>
          <p:nvPr/>
        </p:nvSpPr>
        <p:spPr>
          <a:xfrm>
            <a:off x="7290927" y="2052580"/>
            <a:ext cx="841375" cy="5467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extLst>
      <p:ext uri="{BB962C8B-B14F-4D97-AF65-F5344CB8AC3E}">
        <p14:creationId xmlns:p14="http://schemas.microsoft.com/office/powerpoint/2010/main" val="296755346"/>
      </p:ext>
    </p:extLst>
  </p:cSld>
  <p:clrMapOvr>
    <a:masterClrMapping/>
  </p:clrMapOvr>
  <mc:AlternateContent xmlns:mc="http://schemas.openxmlformats.org/markup-compatibility/2006" xmlns:p14="http://schemas.microsoft.com/office/powerpoint/2010/main">
    <mc:Choice Requires="p14">
      <p:transition p14:dur="10" advTm="86760"/>
    </mc:Choice>
    <mc:Fallback xmlns="">
      <p:transition advTm="8676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lstStyle/>
          <a:p>
            <a:r>
              <a:rPr altLang="en-US"/>
              <a:t>Pausing and Stopping Sessions</a:t>
            </a:r>
          </a:p>
        </p:txBody>
      </p:sp>
      <p:sp>
        <p:nvSpPr>
          <p:cNvPr id="2" name="Slide Number Placeholder 1"/>
          <p:cNvSpPr>
            <a:spLocks noGrp="1"/>
          </p:cNvSpPr>
          <p:nvPr>
            <p:ph type="sldNum" sz="quarter" idx="10"/>
          </p:nvPr>
        </p:nvSpPr>
        <p:spPr/>
        <p:txBody>
          <a:bodyPr/>
          <a:lstStyle/>
          <a:p>
            <a:pPr>
              <a:defRPr/>
            </a:pPr>
            <a:fld id="{1AE044E3-317B-4F18-BE0E-9C57E39D4724}" type="slidenum">
              <a:rPr smtClean="0"/>
              <a:pPr>
                <a:defRPr/>
              </a:pPr>
              <a:t>39</a:t>
            </a:fld>
            <a:endParaRPr dirty="0"/>
          </a:p>
        </p:txBody>
      </p:sp>
      <p:pic>
        <p:nvPicPr>
          <p:cNvPr id="6" name="Picture 5">
            <a:extLst>
              <a:ext uri="{FF2B5EF4-FFF2-40B4-BE49-F238E27FC236}">
                <a16:creationId xmlns:a16="http://schemas.microsoft.com/office/drawing/2014/main" id="{AAF14A0F-3BA4-2AB6-D51C-C26F33467D4E}"/>
              </a:ext>
            </a:extLst>
          </p:cNvPr>
          <p:cNvPicPr>
            <a:picLocks noChangeAspect="1"/>
          </p:cNvPicPr>
          <p:nvPr/>
        </p:nvPicPr>
        <p:blipFill>
          <a:blip r:embed="rId4"/>
          <a:stretch>
            <a:fillRect/>
          </a:stretch>
        </p:blipFill>
        <p:spPr>
          <a:xfrm>
            <a:off x="1499546" y="2400156"/>
            <a:ext cx="9192908" cy="2057687"/>
          </a:xfrm>
          <a:prstGeom prst="rect">
            <a:avLst/>
          </a:prstGeom>
        </p:spPr>
      </p:pic>
      <p:sp>
        <p:nvSpPr>
          <p:cNvPr id="8" name="Right Arrow 5">
            <a:extLst>
              <a:ext uri="{FF2B5EF4-FFF2-40B4-BE49-F238E27FC236}">
                <a16:creationId xmlns:a16="http://schemas.microsoft.com/office/drawing/2014/main" id="{72579FD8-4D7F-3833-CD50-099F78B8BAB4}"/>
              </a:ext>
            </a:extLst>
          </p:cNvPr>
          <p:cNvSpPr/>
          <p:nvPr/>
        </p:nvSpPr>
        <p:spPr>
          <a:xfrm rot="16200000">
            <a:off x="7298016" y="4386938"/>
            <a:ext cx="606707"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extLst>
      <p:ext uri="{BB962C8B-B14F-4D97-AF65-F5344CB8AC3E}">
        <p14:creationId xmlns:p14="http://schemas.microsoft.com/office/powerpoint/2010/main" val="2754553082"/>
      </p:ext>
    </p:extLst>
  </p:cSld>
  <p:clrMapOvr>
    <a:masterClrMapping/>
  </p:clrMapOvr>
  <mc:AlternateContent xmlns:mc="http://schemas.openxmlformats.org/markup-compatibility/2006" xmlns:p14="http://schemas.microsoft.com/office/powerpoint/2010/main">
    <mc:Choice Requires="p14">
      <p:transition p14:dur="10" advTm="46320"/>
    </mc:Choice>
    <mc:Fallback xmlns="">
      <p:transition advTm="4632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tLang="en-US" dirty="0"/>
              <a:t>Test Administrator Interface: Overview</a:t>
            </a:r>
          </a:p>
        </p:txBody>
      </p:sp>
      <p:sp>
        <p:nvSpPr>
          <p:cNvPr id="4" name="Slide Number Placeholder 3"/>
          <p:cNvSpPr>
            <a:spLocks noGrp="1"/>
          </p:cNvSpPr>
          <p:nvPr>
            <p:ph type="sldNum" sz="quarter" idx="10"/>
          </p:nvPr>
        </p:nvSpPr>
        <p:spPr/>
        <p:txBody>
          <a:bodyPr/>
          <a:lstStyle/>
          <a:p>
            <a:pPr>
              <a:defRPr/>
            </a:pPr>
            <a:fld id="{1AE044E3-317B-4F18-BE0E-9C57E39D4724}" type="slidenum">
              <a:rPr smtClean="0"/>
              <a:pPr>
                <a:defRPr/>
              </a:pPr>
              <a:t>4</a:t>
            </a:fld>
            <a:endParaRPr dirty="0"/>
          </a:p>
        </p:txBody>
      </p:sp>
      <p:grpSp>
        <p:nvGrpSpPr>
          <p:cNvPr id="9" name="Group 8">
            <a:extLst>
              <a:ext uri="{FF2B5EF4-FFF2-40B4-BE49-F238E27FC236}">
                <a16:creationId xmlns:a16="http://schemas.microsoft.com/office/drawing/2014/main" id="{F08AFA05-B04D-49A9-A346-EE54EEAC7839}"/>
              </a:ext>
            </a:extLst>
          </p:cNvPr>
          <p:cNvGrpSpPr/>
          <p:nvPr/>
        </p:nvGrpSpPr>
        <p:grpSpPr>
          <a:xfrm>
            <a:off x="3977640" y="1554481"/>
            <a:ext cx="4526280" cy="3771900"/>
            <a:chOff x="3977640" y="1554481"/>
            <a:chExt cx="4526280" cy="3771900"/>
          </a:xfrm>
        </p:grpSpPr>
        <p:pic>
          <p:nvPicPr>
            <p:cNvPr id="7" name="Picture 6">
              <a:extLst>
                <a:ext uri="{FF2B5EF4-FFF2-40B4-BE49-F238E27FC236}">
                  <a16:creationId xmlns:a16="http://schemas.microsoft.com/office/drawing/2014/main" id="{A8F1F5A1-CE9A-40F5-BF78-26D56CF848C1}"/>
                </a:ext>
              </a:extLst>
            </p:cNvPr>
            <p:cNvPicPr>
              <a:picLocks noChangeAspect="1"/>
            </p:cNvPicPr>
            <p:nvPr/>
          </p:nvPicPr>
          <p:blipFill rotWithShape="1">
            <a:blip r:embed="rId4"/>
            <a:srcRect l="16016" t="4042" r="16062" b="3482"/>
            <a:stretch/>
          </p:blipFill>
          <p:spPr>
            <a:xfrm>
              <a:off x="3977640" y="1554481"/>
              <a:ext cx="4526280" cy="37719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B8EAA93-6A9D-446F-8CA8-A7E2038014D3}"/>
                </a:ext>
              </a:extLst>
            </p:cNvPr>
            <p:cNvPicPr>
              <a:picLocks noChangeAspect="1"/>
            </p:cNvPicPr>
            <p:nvPr/>
          </p:nvPicPr>
          <p:blipFill>
            <a:blip r:embed="rId5"/>
            <a:stretch>
              <a:fillRect/>
            </a:stretch>
          </p:blipFill>
          <p:spPr>
            <a:xfrm>
              <a:off x="5496306" y="2123503"/>
              <a:ext cx="419100" cy="123825"/>
            </a:xfrm>
            <a:prstGeom prst="rect">
              <a:avLst/>
            </a:prstGeom>
          </p:spPr>
        </p:pic>
      </p:grpSp>
    </p:spTree>
    <p:custDataLst>
      <p:tags r:id="rId1"/>
    </p:custDataLst>
    <p:extLst>
      <p:ext uri="{BB962C8B-B14F-4D97-AF65-F5344CB8AC3E}">
        <p14:creationId xmlns:p14="http://schemas.microsoft.com/office/powerpoint/2010/main" val="2626140322"/>
      </p:ext>
    </p:extLst>
  </p:cSld>
  <p:clrMapOvr>
    <a:masterClrMapping/>
  </p:clrMapOvr>
  <mc:AlternateContent xmlns:mc="http://schemas.openxmlformats.org/markup-compatibility/2006" xmlns:p14="http://schemas.microsoft.com/office/powerpoint/2010/main">
    <mc:Choice Requires="p14">
      <p:transition p14:dur="10" advTm="37890"/>
    </mc:Choice>
    <mc:Fallback xmlns="">
      <p:transition advTm="3789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7CEF14AC-5D91-4F9A-61F0-B6BBB197FAD8}"/>
              </a:ext>
            </a:extLst>
          </p:cNvPr>
          <p:cNvPicPr>
            <a:picLocks noGrp="1" noChangeAspect="1"/>
          </p:cNvPicPr>
          <p:nvPr>
            <p:ph idx="1"/>
          </p:nvPr>
        </p:nvPicPr>
        <p:blipFill>
          <a:blip r:embed="rId4"/>
          <a:stretch>
            <a:fillRect/>
          </a:stretch>
        </p:blipFill>
        <p:spPr>
          <a:xfrm>
            <a:off x="2751869" y="1447800"/>
            <a:ext cx="6834312" cy="3732213"/>
          </a:xfrm>
        </p:spPr>
      </p:pic>
      <p:sp>
        <p:nvSpPr>
          <p:cNvPr id="33796" name="Title 1"/>
          <p:cNvSpPr>
            <a:spLocks noGrp="1"/>
          </p:cNvSpPr>
          <p:nvPr>
            <p:ph type="title"/>
          </p:nvPr>
        </p:nvSpPr>
        <p:spPr/>
        <p:txBody>
          <a:bodyPr/>
          <a:lstStyle/>
          <a:p>
            <a:r>
              <a:rPr altLang="en-US" dirty="0"/>
              <a:t>Logging Out of the </a:t>
            </a:r>
            <a:r>
              <a:rPr lang="en-US" altLang="en-US" dirty="0"/>
              <a:t>Test Administrator</a:t>
            </a:r>
            <a:r>
              <a:rPr altLang="en-US" dirty="0"/>
              <a:t> Interface</a:t>
            </a:r>
          </a:p>
        </p:txBody>
      </p:sp>
      <p:sp>
        <p:nvSpPr>
          <p:cNvPr id="2" name="Slide Number Placeholder 1"/>
          <p:cNvSpPr>
            <a:spLocks noGrp="1"/>
          </p:cNvSpPr>
          <p:nvPr>
            <p:ph type="sldNum" sz="quarter" idx="10"/>
          </p:nvPr>
        </p:nvSpPr>
        <p:spPr/>
        <p:txBody>
          <a:bodyPr/>
          <a:lstStyle/>
          <a:p>
            <a:pPr>
              <a:defRPr/>
            </a:pPr>
            <a:fld id="{1AE044E3-317B-4F18-BE0E-9C57E39D4724}" type="slidenum">
              <a:rPr smtClean="0"/>
              <a:pPr>
                <a:defRPr/>
              </a:pPr>
              <a:t>40</a:t>
            </a:fld>
            <a:endParaRPr dirty="0"/>
          </a:p>
        </p:txBody>
      </p:sp>
      <p:sp>
        <p:nvSpPr>
          <p:cNvPr id="7" name="Right Arrow 6"/>
          <p:cNvSpPr/>
          <p:nvPr/>
        </p:nvSpPr>
        <p:spPr>
          <a:xfrm rot="16200000">
            <a:off x="3616886" y="5375576"/>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ight Arrow 9"/>
          <p:cNvSpPr/>
          <p:nvPr/>
        </p:nvSpPr>
        <p:spPr>
          <a:xfrm>
            <a:off x="7924435" y="1396196"/>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extLst>
      <p:ext uri="{BB962C8B-B14F-4D97-AF65-F5344CB8AC3E}">
        <p14:creationId xmlns:p14="http://schemas.microsoft.com/office/powerpoint/2010/main" val="1539422391"/>
      </p:ext>
    </p:extLst>
  </p:cSld>
  <p:clrMapOvr>
    <a:masterClrMapping/>
  </p:clrMapOvr>
  <mc:AlternateContent xmlns:mc="http://schemas.openxmlformats.org/markup-compatibility/2006" xmlns:p14="http://schemas.microsoft.com/office/powerpoint/2010/main">
    <mc:Choice Requires="p14">
      <p:transition p14:dur="10" advTm="69650"/>
    </mc:Choice>
    <mc:Fallback xmlns="">
      <p:transition advTm="6965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8" name="Title 1"/>
          <p:cNvSpPr>
            <a:spLocks noGrp="1"/>
          </p:cNvSpPr>
          <p:nvPr>
            <p:ph type="title"/>
          </p:nvPr>
        </p:nvSpPr>
        <p:spPr/>
        <p:txBody>
          <a:bodyPr/>
          <a:lstStyle/>
          <a:p>
            <a:r>
              <a:rPr altLang="en-US"/>
              <a:t>Troubleshooting</a:t>
            </a:r>
          </a:p>
        </p:txBody>
      </p:sp>
      <p:sp>
        <p:nvSpPr>
          <p:cNvPr id="2" name="Slide Number Placeholder 1"/>
          <p:cNvSpPr>
            <a:spLocks noGrp="1"/>
          </p:cNvSpPr>
          <p:nvPr>
            <p:ph type="sldNum" sz="quarter" idx="10"/>
          </p:nvPr>
        </p:nvSpPr>
        <p:spPr/>
        <p:txBody>
          <a:bodyPr/>
          <a:lstStyle/>
          <a:p>
            <a:pPr>
              <a:defRPr/>
            </a:pPr>
            <a:fld id="{1AE044E3-317B-4F18-BE0E-9C57E39D4724}" type="slidenum">
              <a:rPr smtClean="0"/>
              <a:pPr>
                <a:defRPr/>
              </a:pPr>
              <a:t>41</a:t>
            </a:fld>
            <a:endParaRPr dirty="0"/>
          </a:p>
        </p:txBody>
      </p:sp>
      <p:graphicFrame>
        <p:nvGraphicFramePr>
          <p:cNvPr id="5" name="Table 4">
            <a:extLst>
              <a:ext uri="{FF2B5EF4-FFF2-40B4-BE49-F238E27FC236}">
                <a16:creationId xmlns:a16="http://schemas.microsoft.com/office/drawing/2014/main" id="{580D0343-2969-4806-ACB1-E34B6ED791AC}"/>
              </a:ext>
            </a:extLst>
          </p:cNvPr>
          <p:cNvGraphicFramePr>
            <a:graphicFrameLocks noGrp="1"/>
          </p:cNvGraphicFramePr>
          <p:nvPr/>
        </p:nvGraphicFramePr>
        <p:xfrm>
          <a:off x="2024357" y="1289910"/>
          <a:ext cx="8515741" cy="4278179"/>
        </p:xfrm>
        <a:graphic>
          <a:graphicData uri="http://schemas.openxmlformats.org/drawingml/2006/table">
            <a:tbl>
              <a:tblPr firstRow="1" bandRow="1">
                <a:tableStyleId>{5C22544A-7EE6-4342-B048-85BDC9FD1C3A}</a:tableStyleId>
              </a:tblPr>
              <a:tblGrid>
                <a:gridCol w="3724010">
                  <a:extLst>
                    <a:ext uri="{9D8B030D-6E8A-4147-A177-3AD203B41FA5}">
                      <a16:colId xmlns:a16="http://schemas.microsoft.com/office/drawing/2014/main" val="20000"/>
                    </a:ext>
                  </a:extLst>
                </a:gridCol>
                <a:gridCol w="4791731">
                  <a:extLst>
                    <a:ext uri="{9D8B030D-6E8A-4147-A177-3AD203B41FA5}">
                      <a16:colId xmlns:a16="http://schemas.microsoft.com/office/drawing/2014/main" val="20001"/>
                    </a:ext>
                  </a:extLst>
                </a:gridCol>
              </a:tblGrid>
              <a:tr h="4311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Description</a:t>
                      </a:r>
                      <a:endParaRPr lang="en-US" sz="1600" kern="1200" dirty="0">
                        <a:solidFill>
                          <a:schemeClr val="dk1"/>
                        </a:solidFill>
                        <a:effectLst/>
                        <a:latin typeface="+mn-lt"/>
                        <a:ea typeface="+mn-ea"/>
                        <a:cs typeface="+mn-cs"/>
                      </a:endParaRPr>
                    </a:p>
                  </a:txBody>
                  <a:tcPr marL="91449" marR="91449" marT="45717" marB="4571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What to Do</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0"/>
                  </a:ext>
                </a:extLst>
              </a:tr>
              <a:tr h="630118">
                <a:tc>
                  <a:txBody>
                    <a:bodyPr/>
                    <a:lstStyle/>
                    <a:p>
                      <a:pPr marL="73025" marR="73025" algn="l" defTabSz="914400" rtl="0" eaLnBrk="1" latinLnBrk="0" hangingPunct="1">
                        <a:spcBef>
                          <a:spcPts val="400"/>
                        </a:spcBef>
                        <a:spcAft>
                          <a:spcPts val="400"/>
                        </a:spcAft>
                      </a:pPr>
                      <a:r>
                        <a:rPr lang="en-US" sz="1600" i="1" kern="1200" dirty="0">
                          <a:effectLst/>
                        </a:rPr>
                        <a:t>What should I do if a test session ends?</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Log in and start a new session. Provide the students with a new session ID.	</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1"/>
                  </a:ext>
                </a:extLst>
              </a:tr>
              <a:tr h="895433">
                <a:tc>
                  <a:txBody>
                    <a:bodyPr/>
                    <a:lstStyle/>
                    <a:p>
                      <a:pPr marL="73025" marR="73025" algn="l" defTabSz="914400" rtl="0" eaLnBrk="1" latinLnBrk="0" hangingPunct="1">
                        <a:spcBef>
                          <a:spcPts val="400"/>
                        </a:spcBef>
                        <a:spcAft>
                          <a:spcPts val="400"/>
                        </a:spcAft>
                      </a:pPr>
                      <a:r>
                        <a:rPr lang="en-US" sz="1600" i="1" kern="1200" dirty="0">
                          <a:effectLst/>
                        </a:rPr>
                        <a:t>What should I do if a student gets logged out of a test while a session is still active?</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If a student’s test session is interrupted, the student should log back in and rejoin the session. </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2"/>
                  </a:ext>
                </a:extLst>
              </a:tr>
              <a:tr h="1426064">
                <a:tc>
                  <a:txBody>
                    <a:bodyPr/>
                    <a:lstStyle/>
                    <a:p>
                      <a:pPr marL="73025" marR="73025" algn="l" defTabSz="914400" rtl="0" eaLnBrk="1" latinLnBrk="0" hangingPunct="1">
                        <a:spcBef>
                          <a:spcPts val="400"/>
                        </a:spcBef>
                        <a:spcAft>
                          <a:spcPts val="400"/>
                        </a:spcAft>
                      </a:pPr>
                      <a:r>
                        <a:rPr lang="en-US" sz="1600" i="1" kern="1200" dirty="0">
                          <a:effectLst/>
                        </a:rPr>
                        <a:t>What should I do if forbidden applications are running?</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The secure browser will not allow the student to begin testing if forbidden applications are running. You will see messages advising you which applications must be closed before testing can begin.</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3"/>
                  </a:ext>
                </a:extLst>
              </a:tr>
              <a:tr h="895433">
                <a:tc>
                  <a:txBody>
                    <a:bodyPr/>
                    <a:lstStyle/>
                    <a:p>
                      <a:pPr marL="73025" marR="73025" algn="l" defTabSz="914400" rtl="0" eaLnBrk="1" latinLnBrk="0" hangingPunct="1">
                        <a:spcBef>
                          <a:spcPts val="400"/>
                        </a:spcBef>
                        <a:spcAft>
                          <a:spcPts val="400"/>
                        </a:spcAft>
                      </a:pPr>
                      <a:r>
                        <a:rPr lang="en-US" sz="1600" i="1" kern="1200" dirty="0">
                          <a:effectLst/>
                        </a:rPr>
                        <a:t>What should I do if a student’s test freezes?</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Force-quit the secure browser and log back in. For instructions, refer to the </a:t>
                      </a:r>
                      <a:r>
                        <a:rPr lang="en-US" sz="1600" i="1" kern="1200" dirty="0">
                          <a:effectLst/>
                        </a:rPr>
                        <a:t>Test Administration Manual</a:t>
                      </a:r>
                      <a:r>
                        <a:rPr lang="en-US" sz="1600" kern="1200" dirty="0">
                          <a:effectLst/>
                        </a:rPr>
                        <a:t>.</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774996821"/>
      </p:ext>
    </p:extLst>
  </p:cSld>
  <p:clrMapOvr>
    <a:masterClrMapping/>
  </p:clrMapOvr>
  <mc:AlternateContent xmlns:mc="http://schemas.openxmlformats.org/markup-compatibility/2006" xmlns:p14="http://schemas.microsoft.com/office/powerpoint/2010/main">
    <mc:Choice Requires="p14">
      <p:transition p14:dur="10" advTm="26390"/>
    </mc:Choice>
    <mc:Fallback xmlns="">
      <p:transition advTm="2639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12775" y="1002956"/>
            <a:ext cx="10966449" cy="5441821"/>
          </a:xfrm>
        </p:spPr>
        <p:txBody>
          <a:bodyPr rtlCol="0">
            <a:noAutofit/>
          </a:bodyPr>
          <a:lstStyle/>
          <a:p>
            <a:r>
              <a:rPr lang="en-US" altLang="en-US" sz="2400" dirty="0">
                <a:solidFill>
                  <a:srgbClr val="505A08"/>
                </a:solidFill>
              </a:rPr>
              <a:t>For additional information, consult your portal’s </a:t>
            </a:r>
            <a:r>
              <a:rPr lang="en-US" altLang="en-US" sz="2400" b="1" dirty="0">
                <a:solidFill>
                  <a:srgbClr val="505A08"/>
                </a:solidFill>
              </a:rPr>
              <a:t>Resources </a:t>
            </a:r>
            <a:r>
              <a:rPr lang="en-US" altLang="en-US" sz="2400" dirty="0">
                <a:solidFill>
                  <a:srgbClr val="505A08"/>
                </a:solidFill>
              </a:rPr>
              <a:t>page, which contains:</a:t>
            </a:r>
          </a:p>
          <a:p>
            <a:pPr marL="457200" indent="-457200">
              <a:buFont typeface="Wingdings" panose="05000000000000000000" pitchFamily="2" charset="2"/>
              <a:buChar char="§"/>
            </a:pPr>
            <a:r>
              <a:rPr lang="en-US" altLang="en-US" sz="2400" dirty="0">
                <a:solidFill>
                  <a:srgbClr val="505A08"/>
                </a:solidFill>
              </a:rPr>
              <a:t>Important announcements </a:t>
            </a:r>
          </a:p>
          <a:p>
            <a:pPr marL="457200" indent="-457200">
              <a:buFont typeface="Wingdings" panose="05000000000000000000" pitchFamily="2" charset="2"/>
              <a:buChar char="§"/>
            </a:pPr>
            <a:r>
              <a:rPr lang="en-US" altLang="en-US" sz="2400" i="1" dirty="0">
                <a:solidFill>
                  <a:srgbClr val="505A08"/>
                </a:solidFill>
              </a:rPr>
              <a:t>TA User Guide</a:t>
            </a:r>
          </a:p>
          <a:p>
            <a:pPr marL="457200" indent="-457200">
              <a:buFont typeface="Wingdings" panose="05000000000000000000" pitchFamily="2" charset="2"/>
              <a:buChar char="§"/>
            </a:pPr>
            <a:r>
              <a:rPr lang="en-US" altLang="en-US" sz="2400" i="1" dirty="0">
                <a:solidFill>
                  <a:srgbClr val="505A08"/>
                </a:solidFill>
              </a:rPr>
              <a:t>Accessibility and Accommodations Manual </a:t>
            </a:r>
          </a:p>
          <a:p>
            <a:endParaRPr lang="en-US" altLang="en-US" sz="2400" dirty="0">
              <a:solidFill>
                <a:srgbClr val="505A08"/>
              </a:solidFill>
            </a:endParaRPr>
          </a:p>
          <a:p>
            <a:r>
              <a:rPr lang="en-US" altLang="en-US" sz="2400" b="1" dirty="0">
                <a:solidFill>
                  <a:srgbClr val="505A08"/>
                </a:solidFill>
              </a:rPr>
              <a:t>For further assistance, please consult your state’s Help Desk</a:t>
            </a:r>
            <a:r>
              <a:rPr lang="en-US" altLang="en-US" sz="2400" dirty="0">
                <a:solidFill>
                  <a:srgbClr val="505A08"/>
                </a:solidFill>
              </a:rPr>
              <a:t>.</a:t>
            </a:r>
          </a:p>
        </p:txBody>
      </p:sp>
      <p:sp>
        <p:nvSpPr>
          <p:cNvPr id="3" name="Title 2"/>
          <p:cNvSpPr>
            <a:spLocks noGrp="1"/>
          </p:cNvSpPr>
          <p:nvPr>
            <p:ph type="title"/>
          </p:nvPr>
        </p:nvSpPr>
        <p:spPr/>
        <p:txBody>
          <a:bodyPr/>
          <a:lstStyle/>
          <a:p>
            <a:r>
              <a:rPr lang="en-US" dirty="0"/>
              <a:t>Thank You!</a:t>
            </a:r>
          </a:p>
        </p:txBody>
      </p:sp>
      <p:sp>
        <p:nvSpPr>
          <p:cNvPr id="5" name="Slide Number Placeholder 5"/>
          <p:cNvSpPr>
            <a:spLocks noGrp="1"/>
          </p:cNvSpPr>
          <p:nvPr>
            <p:ph type="sldNum" sz="quarter" idx="10"/>
          </p:nvPr>
        </p:nvSpPr>
        <p:spPr>
          <a:prstGeom prst="rect">
            <a:avLst/>
          </a:prstGeom>
        </p:spPr>
        <p:txBody>
          <a:bodyPr/>
          <a:lstStyle/>
          <a:p>
            <a:pPr>
              <a:defRPr/>
            </a:pPr>
            <a:fld id="{0C5081D9-E2B0-4D4A-AFEC-18FC95C81086}" type="slidenum">
              <a:rPr lang="en-US"/>
              <a:pPr>
                <a:defRPr/>
              </a:pPr>
              <a:t>42</a:t>
            </a:fld>
            <a:endParaRPr lang="en-US" dirty="0"/>
          </a:p>
        </p:txBody>
      </p:sp>
    </p:spTree>
    <p:custDataLst>
      <p:tags r:id="rId1"/>
    </p:custDataLst>
    <p:extLst>
      <p:ext uri="{BB962C8B-B14F-4D97-AF65-F5344CB8AC3E}">
        <p14:creationId xmlns:p14="http://schemas.microsoft.com/office/powerpoint/2010/main" val="2171548813"/>
      </p:ext>
    </p:extLst>
  </p:cSld>
  <p:clrMapOvr>
    <a:masterClrMapping/>
  </p:clrMapOvr>
  <mc:AlternateContent xmlns:mc="http://schemas.openxmlformats.org/markup-compatibility/2006" xmlns:p14="http://schemas.microsoft.com/office/powerpoint/2010/main">
    <mc:Choice Requires="p14">
      <p:transition spd="slow" p14:dur="2000" advTm="22000"/>
    </mc:Choice>
    <mc:Fallback xmlns="">
      <p:transition spd="slow" advTm="2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01603DE-46D8-0F52-26AD-80D5A9DEDCC9}"/>
              </a:ext>
            </a:extLst>
          </p:cNvPr>
          <p:cNvPicPr>
            <a:picLocks noChangeAspect="1"/>
          </p:cNvPicPr>
          <p:nvPr/>
        </p:nvPicPr>
        <p:blipFill rotWithShape="1">
          <a:blip r:embed="rId4"/>
          <a:srcRect r="55142" b="65637"/>
          <a:stretch/>
        </p:blipFill>
        <p:spPr>
          <a:xfrm>
            <a:off x="7136793" y="3114928"/>
            <a:ext cx="4447306" cy="1575030"/>
          </a:xfrm>
          <a:prstGeom prst="rect">
            <a:avLst/>
          </a:prstGeom>
        </p:spPr>
      </p:pic>
      <p:sp>
        <p:nvSpPr>
          <p:cNvPr id="9" name="Right Arrow 8"/>
          <p:cNvSpPr/>
          <p:nvPr/>
        </p:nvSpPr>
        <p:spPr>
          <a:xfrm>
            <a:off x="394380" y="5328045"/>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559" name="Title 1"/>
          <p:cNvSpPr>
            <a:spLocks noGrp="1"/>
          </p:cNvSpPr>
          <p:nvPr>
            <p:ph type="title"/>
          </p:nvPr>
        </p:nvSpPr>
        <p:spPr/>
        <p:txBody>
          <a:bodyPr/>
          <a:lstStyle/>
          <a:p>
            <a:r>
              <a:rPr altLang="en-US"/>
              <a:t>Create a Test Session</a:t>
            </a:r>
          </a:p>
        </p:txBody>
      </p:sp>
      <p:sp>
        <p:nvSpPr>
          <p:cNvPr id="3" name="Slide Number Placeholder 2"/>
          <p:cNvSpPr>
            <a:spLocks noGrp="1"/>
          </p:cNvSpPr>
          <p:nvPr>
            <p:ph type="sldNum" sz="quarter" idx="10"/>
          </p:nvPr>
        </p:nvSpPr>
        <p:spPr/>
        <p:txBody>
          <a:bodyPr/>
          <a:lstStyle/>
          <a:p>
            <a:pPr>
              <a:defRPr/>
            </a:pPr>
            <a:fld id="{1AE044E3-317B-4F18-BE0E-9C57E39D4724}" type="slidenum">
              <a:rPr smtClean="0"/>
              <a:pPr>
                <a:defRPr/>
              </a:pPr>
              <a:t>5</a:t>
            </a:fld>
            <a:endParaRPr dirty="0"/>
          </a:p>
        </p:txBody>
      </p:sp>
      <p:sp>
        <p:nvSpPr>
          <p:cNvPr id="6" name="Right Arrow 5"/>
          <p:cNvSpPr/>
          <p:nvPr/>
        </p:nvSpPr>
        <p:spPr>
          <a:xfrm rot="5400000" flipH="1">
            <a:off x="8240759" y="4132631"/>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Right Arrow 12"/>
          <p:cNvSpPr/>
          <p:nvPr/>
        </p:nvSpPr>
        <p:spPr>
          <a:xfrm>
            <a:off x="476589" y="1780114"/>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1" name="Group 10">
            <a:extLst>
              <a:ext uri="{FF2B5EF4-FFF2-40B4-BE49-F238E27FC236}">
                <a16:creationId xmlns:a16="http://schemas.microsoft.com/office/drawing/2014/main" id="{64D16ACC-9328-47D2-B47F-A9A54D0477A5}"/>
              </a:ext>
            </a:extLst>
          </p:cNvPr>
          <p:cNvGrpSpPr/>
          <p:nvPr/>
        </p:nvGrpSpPr>
        <p:grpSpPr>
          <a:xfrm>
            <a:off x="1317964" y="1148954"/>
            <a:ext cx="5472108" cy="4560091"/>
            <a:chOff x="1317964" y="1148954"/>
            <a:chExt cx="5472108" cy="4560091"/>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7964" y="1148954"/>
              <a:ext cx="5472108" cy="456009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55858ED-54D8-4DB2-8FB4-6DB415A163D0}"/>
                </a:ext>
              </a:extLst>
            </p:cNvPr>
            <p:cNvPicPr>
              <a:picLocks noChangeAspect="1"/>
            </p:cNvPicPr>
            <p:nvPr/>
          </p:nvPicPr>
          <p:blipFill>
            <a:blip r:embed="rId6"/>
            <a:stretch>
              <a:fillRect/>
            </a:stretch>
          </p:blipFill>
          <p:spPr>
            <a:xfrm>
              <a:off x="3155442" y="1846789"/>
              <a:ext cx="419100" cy="164891"/>
            </a:xfrm>
            <a:prstGeom prst="rect">
              <a:avLst/>
            </a:prstGeom>
          </p:spPr>
        </p:pic>
      </p:grpSp>
    </p:spTree>
    <p:custDataLst>
      <p:tags r:id="rId1"/>
    </p:custDataLst>
    <p:extLst>
      <p:ext uri="{BB962C8B-B14F-4D97-AF65-F5344CB8AC3E}">
        <p14:creationId xmlns:p14="http://schemas.microsoft.com/office/powerpoint/2010/main" val="1040315298"/>
      </p:ext>
    </p:extLst>
  </p:cSld>
  <p:clrMapOvr>
    <a:masterClrMapping/>
  </p:clrMapOvr>
  <mc:AlternateContent xmlns:mc="http://schemas.openxmlformats.org/markup-compatibility/2006" xmlns:p14="http://schemas.microsoft.com/office/powerpoint/2010/main">
    <mc:Choice Requires="p14">
      <p:transition p14:dur="10" advTm="117220"/>
    </mc:Choice>
    <mc:Fallback xmlns="">
      <p:transition advTm="1172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581A82-2AC2-782B-F37F-4EE8BA809053}"/>
              </a:ext>
            </a:extLst>
          </p:cNvPr>
          <p:cNvPicPr>
            <a:picLocks noChangeAspect="1"/>
          </p:cNvPicPr>
          <p:nvPr/>
        </p:nvPicPr>
        <p:blipFill>
          <a:blip r:embed="rId4"/>
          <a:stretch>
            <a:fillRect/>
          </a:stretch>
        </p:blipFill>
        <p:spPr>
          <a:xfrm>
            <a:off x="38635" y="2497577"/>
            <a:ext cx="12063211" cy="1843167"/>
          </a:xfrm>
          <a:prstGeom prst="rect">
            <a:avLst/>
          </a:prstGeom>
        </p:spPr>
      </p:pic>
      <p:sp>
        <p:nvSpPr>
          <p:cNvPr id="20486" name="Title 1"/>
          <p:cNvSpPr>
            <a:spLocks noGrp="1"/>
          </p:cNvSpPr>
          <p:nvPr>
            <p:ph type="title"/>
          </p:nvPr>
        </p:nvSpPr>
        <p:spPr/>
        <p:txBody>
          <a:bodyPr>
            <a:normAutofit/>
          </a:bodyPr>
          <a:lstStyle/>
          <a:p>
            <a:r>
              <a:rPr altLang="en-US" dirty="0"/>
              <a:t>Test Administrator Interface: Overview (continued)</a:t>
            </a:r>
          </a:p>
        </p:txBody>
      </p:sp>
      <p:sp>
        <p:nvSpPr>
          <p:cNvPr id="3" name="Slide Number Placeholder 2"/>
          <p:cNvSpPr>
            <a:spLocks noGrp="1"/>
          </p:cNvSpPr>
          <p:nvPr>
            <p:ph type="sldNum" sz="quarter" idx="10"/>
          </p:nvPr>
        </p:nvSpPr>
        <p:spPr/>
        <p:txBody>
          <a:bodyPr/>
          <a:lstStyle/>
          <a:p>
            <a:pPr>
              <a:defRPr/>
            </a:pPr>
            <a:fld id="{1AE044E3-317B-4F18-BE0E-9C57E39D4724}" type="slidenum">
              <a:rPr smtClean="0"/>
              <a:pPr>
                <a:defRPr/>
              </a:pPr>
              <a:t>6</a:t>
            </a:fld>
            <a:endParaRPr dirty="0"/>
          </a:p>
        </p:txBody>
      </p:sp>
      <p:sp>
        <p:nvSpPr>
          <p:cNvPr id="16" name="Rectangle 15">
            <a:extLst>
              <a:ext uri="{FF2B5EF4-FFF2-40B4-BE49-F238E27FC236}">
                <a16:creationId xmlns:a16="http://schemas.microsoft.com/office/drawing/2014/main" id="{043BFEDE-93FF-4347-BFA5-8992215D521A}"/>
              </a:ext>
            </a:extLst>
          </p:cNvPr>
          <p:cNvSpPr/>
          <p:nvPr/>
        </p:nvSpPr>
        <p:spPr>
          <a:xfrm>
            <a:off x="38635" y="2497577"/>
            <a:ext cx="12110454" cy="13016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 name="Right Arrow 10">
            <a:extLst>
              <a:ext uri="{FF2B5EF4-FFF2-40B4-BE49-F238E27FC236}">
                <a16:creationId xmlns:a16="http://schemas.microsoft.com/office/drawing/2014/main" id="{E81B23E6-A39C-40B4-AC03-19641C2C51F9}"/>
              </a:ext>
            </a:extLst>
          </p:cNvPr>
          <p:cNvSpPr/>
          <p:nvPr/>
        </p:nvSpPr>
        <p:spPr>
          <a:xfrm rot="16200000">
            <a:off x="613626" y="3546328"/>
            <a:ext cx="572510" cy="3378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Right Arrow 10">
            <a:extLst>
              <a:ext uri="{FF2B5EF4-FFF2-40B4-BE49-F238E27FC236}">
                <a16:creationId xmlns:a16="http://schemas.microsoft.com/office/drawing/2014/main" id="{C2F151AC-6D78-D8DF-5B99-909FF13D6E1D}"/>
              </a:ext>
            </a:extLst>
          </p:cNvPr>
          <p:cNvSpPr/>
          <p:nvPr/>
        </p:nvSpPr>
        <p:spPr>
          <a:xfrm rot="16200000">
            <a:off x="3040786" y="3546328"/>
            <a:ext cx="572510" cy="3378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ustDataLst>
      <p:tags r:id="rId1"/>
    </p:custDataLst>
    <p:extLst>
      <p:ext uri="{BB962C8B-B14F-4D97-AF65-F5344CB8AC3E}">
        <p14:creationId xmlns:p14="http://schemas.microsoft.com/office/powerpoint/2010/main" val="3687823930"/>
      </p:ext>
    </p:extLst>
  </p:cSld>
  <p:clrMapOvr>
    <a:masterClrMapping/>
  </p:clrMapOvr>
  <mc:AlternateContent xmlns:mc="http://schemas.openxmlformats.org/markup-compatibility/2006" xmlns:p14="http://schemas.microsoft.com/office/powerpoint/2010/main">
    <mc:Choice Requires="p14">
      <p:transition p14:dur="10" advTm="48100"/>
    </mc:Choice>
    <mc:Fallback xmlns="">
      <p:transition advTm="481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itle 1"/>
          <p:cNvSpPr>
            <a:spLocks noGrp="1"/>
          </p:cNvSpPr>
          <p:nvPr>
            <p:ph type="title"/>
          </p:nvPr>
        </p:nvSpPr>
        <p:spPr/>
        <p:txBody>
          <a:bodyPr/>
          <a:lstStyle/>
          <a:p>
            <a:r>
              <a:rPr altLang="en-US" dirty="0"/>
              <a:t>TA Interface: Banner</a:t>
            </a:r>
          </a:p>
        </p:txBody>
      </p:sp>
      <p:sp>
        <p:nvSpPr>
          <p:cNvPr id="3" name="Slide Number Placeholder 2"/>
          <p:cNvSpPr>
            <a:spLocks noGrp="1"/>
          </p:cNvSpPr>
          <p:nvPr>
            <p:ph type="sldNum" sz="quarter" idx="10"/>
          </p:nvPr>
        </p:nvSpPr>
        <p:spPr/>
        <p:txBody>
          <a:bodyPr/>
          <a:lstStyle/>
          <a:p>
            <a:pPr>
              <a:defRPr/>
            </a:pPr>
            <a:fld id="{1AE044E3-317B-4F18-BE0E-9C57E39D4724}" type="slidenum">
              <a:rPr smtClean="0"/>
              <a:pPr>
                <a:defRPr/>
              </a:pPr>
              <a:t>7</a:t>
            </a:fld>
            <a:endParaRPr dirty="0"/>
          </a:p>
        </p:txBody>
      </p:sp>
      <p:grpSp>
        <p:nvGrpSpPr>
          <p:cNvPr id="15" name="Group 14">
            <a:extLst>
              <a:ext uri="{FF2B5EF4-FFF2-40B4-BE49-F238E27FC236}">
                <a16:creationId xmlns:a16="http://schemas.microsoft.com/office/drawing/2014/main" id="{FBC6F693-F307-47C2-F0BB-4AFEE4338081}"/>
              </a:ext>
            </a:extLst>
          </p:cNvPr>
          <p:cNvGrpSpPr/>
          <p:nvPr/>
        </p:nvGrpSpPr>
        <p:grpSpPr>
          <a:xfrm>
            <a:off x="0" y="1992536"/>
            <a:ext cx="12063211" cy="2415677"/>
            <a:chOff x="38635" y="1925067"/>
            <a:chExt cx="12063211" cy="2415677"/>
          </a:xfrm>
        </p:grpSpPr>
        <p:pic>
          <p:nvPicPr>
            <p:cNvPr id="5" name="Picture 4">
              <a:extLst>
                <a:ext uri="{FF2B5EF4-FFF2-40B4-BE49-F238E27FC236}">
                  <a16:creationId xmlns:a16="http://schemas.microsoft.com/office/drawing/2014/main" id="{95CFD0E8-C60B-FDFD-D0AA-4CBF58863339}"/>
                </a:ext>
              </a:extLst>
            </p:cNvPr>
            <p:cNvPicPr>
              <a:picLocks noChangeAspect="1"/>
            </p:cNvPicPr>
            <p:nvPr/>
          </p:nvPicPr>
          <p:blipFill>
            <a:blip r:embed="rId4"/>
            <a:stretch>
              <a:fillRect/>
            </a:stretch>
          </p:blipFill>
          <p:spPr>
            <a:xfrm>
              <a:off x="38635" y="2497577"/>
              <a:ext cx="12063211" cy="1843167"/>
            </a:xfrm>
            <a:prstGeom prst="rect">
              <a:avLst/>
            </a:prstGeom>
          </p:spPr>
        </p:pic>
        <p:sp>
          <p:nvSpPr>
            <p:cNvPr id="7" name="Right Arrow 10">
              <a:extLst>
                <a:ext uri="{FF2B5EF4-FFF2-40B4-BE49-F238E27FC236}">
                  <a16:creationId xmlns:a16="http://schemas.microsoft.com/office/drawing/2014/main" id="{486188C9-46BF-489F-F376-5B133F467391}"/>
                </a:ext>
              </a:extLst>
            </p:cNvPr>
            <p:cNvSpPr/>
            <p:nvPr/>
          </p:nvSpPr>
          <p:spPr>
            <a:xfrm rot="16200000">
              <a:off x="2339395" y="3536489"/>
              <a:ext cx="572510" cy="3378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9" name="Right Arrow 10">
              <a:extLst>
                <a:ext uri="{FF2B5EF4-FFF2-40B4-BE49-F238E27FC236}">
                  <a16:creationId xmlns:a16="http://schemas.microsoft.com/office/drawing/2014/main" id="{576407C1-BD89-6A90-D50E-EE0AFD3D5D94}"/>
                </a:ext>
              </a:extLst>
            </p:cNvPr>
            <p:cNvSpPr/>
            <p:nvPr/>
          </p:nvSpPr>
          <p:spPr>
            <a:xfrm rot="16200000">
              <a:off x="11646665" y="3832583"/>
              <a:ext cx="572510" cy="3378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ight Arrow 10">
              <a:extLst>
                <a:ext uri="{FF2B5EF4-FFF2-40B4-BE49-F238E27FC236}">
                  <a16:creationId xmlns:a16="http://schemas.microsoft.com/office/drawing/2014/main" id="{AD1FDCC9-CA04-3BF9-C8AB-C695FA659104}"/>
                </a:ext>
              </a:extLst>
            </p:cNvPr>
            <p:cNvSpPr/>
            <p:nvPr/>
          </p:nvSpPr>
          <p:spPr>
            <a:xfrm rot="5400000">
              <a:off x="10156871" y="2042396"/>
              <a:ext cx="572510" cy="3378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sp>
        <p:nvSpPr>
          <p:cNvPr id="2" name="Right Arrow 10">
            <a:extLst>
              <a:ext uri="{FF2B5EF4-FFF2-40B4-BE49-F238E27FC236}">
                <a16:creationId xmlns:a16="http://schemas.microsoft.com/office/drawing/2014/main" id="{476B6D68-C9F3-E58D-5AC4-7BCAB7EB09D7}"/>
              </a:ext>
            </a:extLst>
          </p:cNvPr>
          <p:cNvSpPr/>
          <p:nvPr/>
        </p:nvSpPr>
        <p:spPr>
          <a:xfrm rot="5400000">
            <a:off x="11484587" y="2563557"/>
            <a:ext cx="572510" cy="3378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ustDataLst>
      <p:tags r:id="rId1"/>
    </p:custDataLst>
    <p:extLst>
      <p:ext uri="{BB962C8B-B14F-4D97-AF65-F5344CB8AC3E}">
        <p14:creationId xmlns:p14="http://schemas.microsoft.com/office/powerpoint/2010/main" val="1017981458"/>
      </p:ext>
    </p:extLst>
  </p:cSld>
  <p:clrMapOvr>
    <a:masterClrMapping/>
  </p:clrMapOvr>
  <mc:AlternateContent xmlns:mc="http://schemas.openxmlformats.org/markup-compatibility/2006" xmlns:p14="http://schemas.microsoft.com/office/powerpoint/2010/main">
    <mc:Choice Requires="p14">
      <p:transition p14:dur="10" advTm="44200"/>
    </mc:Choice>
    <mc:Fallback xmlns="">
      <p:transition advTm="442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lstStyle/>
          <a:p>
            <a:r>
              <a:rPr altLang="en-US"/>
              <a:t>Student Lookup</a:t>
            </a:r>
          </a:p>
        </p:txBody>
      </p:sp>
      <p:sp>
        <p:nvSpPr>
          <p:cNvPr id="2" name="Slide Number Placeholder 1"/>
          <p:cNvSpPr>
            <a:spLocks noGrp="1"/>
          </p:cNvSpPr>
          <p:nvPr>
            <p:ph type="sldNum" sz="quarter" idx="10"/>
          </p:nvPr>
        </p:nvSpPr>
        <p:spPr/>
        <p:txBody>
          <a:bodyPr/>
          <a:lstStyle/>
          <a:p>
            <a:pPr>
              <a:defRPr/>
            </a:pPr>
            <a:fld id="{1AE044E3-317B-4F18-BE0E-9C57E39D4724}" type="slidenum">
              <a:rPr smtClean="0"/>
              <a:pPr>
                <a:defRPr/>
              </a:pPr>
              <a:t>8</a:t>
            </a:fld>
            <a:endParaRPr dirty="0"/>
          </a:p>
        </p:txBody>
      </p:sp>
      <p:pic>
        <p:nvPicPr>
          <p:cNvPr id="5" name="Picture 4">
            <a:extLst>
              <a:ext uri="{FF2B5EF4-FFF2-40B4-BE49-F238E27FC236}">
                <a16:creationId xmlns:a16="http://schemas.microsoft.com/office/drawing/2014/main" id="{6F9DE220-5540-B384-4076-11067FBC8822}"/>
              </a:ext>
            </a:extLst>
          </p:cNvPr>
          <p:cNvPicPr>
            <a:picLocks noChangeAspect="1"/>
          </p:cNvPicPr>
          <p:nvPr/>
        </p:nvPicPr>
        <p:blipFill>
          <a:blip r:embed="rId4"/>
          <a:stretch>
            <a:fillRect/>
          </a:stretch>
        </p:blipFill>
        <p:spPr>
          <a:xfrm>
            <a:off x="1796000" y="1100428"/>
            <a:ext cx="8600000" cy="4657143"/>
          </a:xfrm>
          <a:prstGeom prst="rect">
            <a:avLst/>
          </a:prstGeom>
        </p:spPr>
      </p:pic>
    </p:spTree>
    <p:custDataLst>
      <p:tags r:id="rId1"/>
    </p:custDataLst>
    <p:extLst>
      <p:ext uri="{BB962C8B-B14F-4D97-AF65-F5344CB8AC3E}">
        <p14:creationId xmlns:p14="http://schemas.microsoft.com/office/powerpoint/2010/main" val="2304275984"/>
      </p:ext>
    </p:extLst>
  </p:cSld>
  <p:clrMapOvr>
    <a:masterClrMapping/>
  </p:clrMapOvr>
  <mc:AlternateContent xmlns:mc="http://schemas.openxmlformats.org/markup-compatibility/2006" xmlns:p14="http://schemas.microsoft.com/office/powerpoint/2010/main">
    <mc:Choice Requires="p14">
      <p:transition p14:dur="10" advTm="54230"/>
    </mc:Choice>
    <mc:Fallback xmlns="">
      <p:transition advTm="5423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lstStyle/>
          <a:p>
            <a:r>
              <a:rPr altLang="en-US"/>
              <a:t>Student Lookup</a:t>
            </a:r>
          </a:p>
        </p:txBody>
      </p:sp>
      <p:sp>
        <p:nvSpPr>
          <p:cNvPr id="2" name="Slide Number Placeholder 1"/>
          <p:cNvSpPr>
            <a:spLocks noGrp="1"/>
          </p:cNvSpPr>
          <p:nvPr>
            <p:ph type="sldNum" sz="quarter" idx="10"/>
          </p:nvPr>
        </p:nvSpPr>
        <p:spPr/>
        <p:txBody>
          <a:bodyPr/>
          <a:lstStyle/>
          <a:p>
            <a:pPr>
              <a:defRPr/>
            </a:pPr>
            <a:fld id="{1AE044E3-317B-4F18-BE0E-9C57E39D4724}" type="slidenum">
              <a:rPr smtClean="0"/>
              <a:pPr>
                <a:defRPr/>
              </a:pPr>
              <a:t>9</a:t>
            </a:fld>
            <a:endParaRPr dirty="0"/>
          </a:p>
        </p:txBody>
      </p:sp>
      <p:pic>
        <p:nvPicPr>
          <p:cNvPr id="13" name="Picture 12">
            <a:extLst>
              <a:ext uri="{FF2B5EF4-FFF2-40B4-BE49-F238E27FC236}">
                <a16:creationId xmlns:a16="http://schemas.microsoft.com/office/drawing/2014/main" id="{F87E8BA0-9242-DBFF-CED0-5ED569AD5C94}"/>
              </a:ext>
            </a:extLst>
          </p:cNvPr>
          <p:cNvPicPr>
            <a:picLocks noChangeAspect="1"/>
          </p:cNvPicPr>
          <p:nvPr/>
        </p:nvPicPr>
        <p:blipFill>
          <a:blip r:embed="rId4"/>
          <a:stretch>
            <a:fillRect/>
          </a:stretch>
        </p:blipFill>
        <p:spPr>
          <a:xfrm>
            <a:off x="2929333" y="1795666"/>
            <a:ext cx="6333333" cy="3266667"/>
          </a:xfrm>
          <a:prstGeom prst="rect">
            <a:avLst/>
          </a:prstGeom>
        </p:spPr>
      </p:pic>
    </p:spTree>
    <p:custDataLst>
      <p:tags r:id="rId1"/>
    </p:custDataLst>
    <p:extLst>
      <p:ext uri="{BB962C8B-B14F-4D97-AF65-F5344CB8AC3E}">
        <p14:creationId xmlns:p14="http://schemas.microsoft.com/office/powerpoint/2010/main" val="1605533430"/>
      </p:ext>
    </p:extLst>
  </p:cSld>
  <p:clrMapOvr>
    <a:masterClrMapping/>
  </p:clrMapOvr>
  <mc:AlternateContent xmlns:mc="http://schemas.openxmlformats.org/markup-compatibility/2006" xmlns:p14="http://schemas.microsoft.com/office/powerpoint/2010/main">
    <mc:Choice Requires="p14">
      <p:transition p14:dur="10" advTm="22830"/>
    </mc:Choice>
    <mc:Fallback xmlns="">
      <p:transition advTm="2283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2"/>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www.w3.org/XML/1998/namespace"/>
    <ds:schemaRef ds:uri="http://schemas.microsoft.com/office/2006/metadata/properties"/>
    <ds:schemaRef ds:uri="http://schemas.microsoft.com/office/infopath/2007/PartnerControls"/>
    <ds:schemaRef ds:uri="60b788f9-dbc8-42fd-99f2-081ed83a52df"/>
    <ds:schemaRef ds:uri="3c8d6406-deae-4a0d-a95e-fe53ed4a1ace"/>
  </ds:schemaRefs>
</ds:datastoreItem>
</file>

<file path=docProps/app.xml><?xml version="1.0" encoding="utf-8"?>
<Properties xmlns="http://schemas.openxmlformats.org/officeDocument/2006/extended-properties" xmlns:vt="http://schemas.openxmlformats.org/officeDocument/2006/docPropsVTypes">
  <Template>2018 AIR PPT</Template>
  <TotalTime>6664</TotalTime>
  <Words>6725</Words>
  <Application>Microsoft Office PowerPoint</Application>
  <PresentationFormat>Widescreen</PresentationFormat>
  <Paragraphs>398</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Arial Narrow</vt:lpstr>
      <vt:lpstr>Calibri</vt:lpstr>
      <vt:lpstr>Franklin Gothic Book</vt:lpstr>
      <vt:lpstr>Franklin Gothic Medium</vt:lpstr>
      <vt:lpstr>Gill Sans MT</vt:lpstr>
      <vt:lpstr>Times New Roman</vt:lpstr>
      <vt:lpstr>Wingdings</vt:lpstr>
      <vt:lpstr>Cambium Assessment PPT</vt:lpstr>
      <vt:lpstr>Test Delivery System (TDS) Overview</vt:lpstr>
      <vt:lpstr>Objectives</vt:lpstr>
      <vt:lpstr>Logging in to the TA Interface</vt:lpstr>
      <vt:lpstr>Test Administrator Interface: Overview</vt:lpstr>
      <vt:lpstr>Create a Test Session</vt:lpstr>
      <vt:lpstr>Test Administrator Interface: Overview (continued)</vt:lpstr>
      <vt:lpstr>TA Interface: Banner</vt:lpstr>
      <vt:lpstr>Student Lookup</vt:lpstr>
      <vt:lpstr>Student Lookup</vt:lpstr>
      <vt:lpstr>Student Login</vt:lpstr>
      <vt:lpstr>Login Errors</vt:lpstr>
      <vt:lpstr>Student Login and Test Selection</vt:lpstr>
      <vt:lpstr>Student Login and Test Selection, continued</vt:lpstr>
      <vt:lpstr>Approving Student Entry</vt:lpstr>
      <vt:lpstr>Approving Student Entry, continued </vt:lpstr>
      <vt:lpstr>Denying Student Entry</vt:lpstr>
      <vt:lpstr>Audio Playback Check</vt:lpstr>
      <vt:lpstr>Recording Device Check</vt:lpstr>
      <vt:lpstr>Test Instructions and Help Screen</vt:lpstr>
      <vt:lpstr>Student Test Settings </vt:lpstr>
      <vt:lpstr>Tools in the Student Testing Site</vt:lpstr>
      <vt:lpstr>Test Items with Audio</vt:lpstr>
      <vt:lpstr>Test Items with Multiple Elements</vt:lpstr>
      <vt:lpstr>Speaking Items </vt:lpstr>
      <vt:lpstr>Context Menus</vt:lpstr>
      <vt:lpstr>Print on Request</vt:lpstr>
      <vt:lpstr>Mark Items for Review</vt:lpstr>
      <vt:lpstr>Item Tutorial</vt:lpstr>
      <vt:lpstr>Pause and Test Timeout</vt:lpstr>
      <vt:lpstr>Screen Savers</vt:lpstr>
      <vt:lpstr>Ending a Test</vt:lpstr>
      <vt:lpstr>Submitting a Test</vt:lpstr>
      <vt:lpstr>Monitoring Student Status</vt:lpstr>
      <vt:lpstr>Print on Request</vt:lpstr>
      <vt:lpstr>Test Administrator Interface: Approved Requests</vt:lpstr>
      <vt:lpstr>Printing Test Session Information</vt:lpstr>
      <vt:lpstr>Pausing and Stopping Sessions</vt:lpstr>
      <vt:lpstr>Pausing and Stopping Sessions</vt:lpstr>
      <vt:lpstr>Pausing and Stopping Sessions</vt:lpstr>
      <vt:lpstr>Logging Out of the Test Administrator Interface</vt:lpstr>
      <vt:lpstr>Troubleshooting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Samantha Grosberger</cp:lastModifiedBy>
  <cp:revision>112</cp:revision>
  <cp:lastPrinted>2017-10-19T00:36:21Z</cp:lastPrinted>
  <dcterms:created xsi:type="dcterms:W3CDTF">2020-02-03T21:37:34Z</dcterms:created>
  <dcterms:modified xsi:type="dcterms:W3CDTF">2023-11-28T20:49:41Z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4DF47755-B277-4C48-A648-0F8A2C61BF8E</vt:lpwstr>
  </property>
  <property fmtid="{D5CDD505-2E9C-101B-9397-08002B2CF9AE}" pid="6" name="ArticulatePath">
    <vt:lpwstr>22-23-Summative_TDS_no-audio_DRAFT</vt:lpwstr>
  </property>
</Properties>
</file>