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7"/>
  </p:notesMasterIdLst>
  <p:handoutMasterIdLst>
    <p:handoutMasterId r:id="rId38"/>
  </p:handoutMasterIdLst>
  <p:sldIdLst>
    <p:sldId id="294" r:id="rId5"/>
    <p:sldId id="259" r:id="rId6"/>
    <p:sldId id="363" r:id="rId7"/>
    <p:sldId id="401" r:id="rId8"/>
    <p:sldId id="322" r:id="rId9"/>
    <p:sldId id="290" r:id="rId10"/>
    <p:sldId id="503" r:id="rId11"/>
    <p:sldId id="447" r:id="rId12"/>
    <p:sldId id="449" r:id="rId13"/>
    <p:sldId id="445" r:id="rId14"/>
    <p:sldId id="442" r:id="rId15"/>
    <p:sldId id="497" r:id="rId16"/>
    <p:sldId id="462" r:id="rId17"/>
    <p:sldId id="496" r:id="rId18"/>
    <p:sldId id="485" r:id="rId19"/>
    <p:sldId id="268" r:id="rId20"/>
    <p:sldId id="269" r:id="rId21"/>
    <p:sldId id="270" r:id="rId22"/>
    <p:sldId id="456" r:id="rId23"/>
    <p:sldId id="457" r:id="rId24"/>
    <p:sldId id="458" r:id="rId25"/>
    <p:sldId id="459" r:id="rId26"/>
    <p:sldId id="498" r:id="rId27"/>
    <p:sldId id="499" r:id="rId28"/>
    <p:sldId id="502" r:id="rId29"/>
    <p:sldId id="492" r:id="rId30"/>
    <p:sldId id="460" r:id="rId31"/>
    <p:sldId id="281" r:id="rId32"/>
    <p:sldId id="501" r:id="rId33"/>
    <p:sldId id="283" r:id="rId34"/>
    <p:sldId id="500" r:id="rId35"/>
    <p:sldId id="389" r:id="rId36"/>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rpose" id="{B001DED0-8838-47AF-8C2E-F013D60BB02F}">
          <p14:sldIdLst>
            <p14:sldId id="294"/>
            <p14:sldId id="259"/>
            <p14:sldId id="363"/>
          </p14:sldIdLst>
        </p14:section>
        <p14:section name="Logging In" id="{F187D913-67FB-438A-9D68-4F6F85E9C202}">
          <p14:sldIdLst>
            <p14:sldId id="401"/>
            <p14:sldId id="322"/>
            <p14:sldId id="290"/>
          </p14:sldIdLst>
        </p14:section>
        <p14:section name="Dashboard Generator" id="{B261D796-8566-40D6-8666-92AD51A43D73}">
          <p14:sldIdLst>
            <p14:sldId id="503"/>
          </p14:sldIdLst>
        </p14:section>
        <p14:section name="Dashboard Layouts" id="{1B29F9A0-E248-4BB6-9F80-78EF33E61D3F}">
          <p14:sldIdLst>
            <p14:sldId id="447"/>
          </p14:sldIdLst>
        </p14:section>
        <p14:section name="Dashboard Features" id="{B86CB53A-0B77-423C-AA98-64034F3BB070}">
          <p14:sldIdLst>
            <p14:sldId id="449"/>
            <p14:sldId id="445"/>
          </p14:sldIdLst>
        </p14:section>
        <p14:section name="Navigating Test Pages" id="{1E28E14A-09F3-45E1-A996-0AA4CD4FAAB3}">
          <p14:sldIdLst>
            <p14:sldId id="442"/>
            <p14:sldId id="497"/>
          </p14:sldIdLst>
        </p14:section>
        <p14:section name="Filtering Your Data" id="{48DB3318-8067-401D-AA34-FE6D250B7044}">
          <p14:sldIdLst>
            <p14:sldId id="462"/>
            <p14:sldId id="496"/>
            <p14:sldId id="485"/>
            <p14:sldId id="268"/>
            <p14:sldId id="269"/>
            <p14:sldId id="270"/>
            <p14:sldId id="456"/>
            <p14:sldId id="457"/>
            <p14:sldId id="458"/>
          </p14:sldIdLst>
        </p14:section>
        <p14:section name="ISR; SDF" id="{0650E236-1370-40F3-B777-E4C8A811EC0F}">
          <p14:sldIdLst>
            <p14:sldId id="459"/>
            <p14:sldId id="498"/>
            <p14:sldId id="499"/>
            <p14:sldId id="502"/>
            <p14:sldId id="492"/>
            <p14:sldId id="460"/>
          </p14:sldIdLst>
        </p14:section>
        <p14:section name="Printing &amp; Exporting" id="{96CCC1F7-FA4D-42D7-A158-391F7D58959D}">
          <p14:sldIdLst>
            <p14:sldId id="281"/>
            <p14:sldId id="501"/>
            <p14:sldId id="283"/>
            <p14:sldId id="500"/>
          </p14:sldIdLst>
        </p14:section>
        <p14:section name="Thank You" id="{0AAADF86-8CF3-4E60-B842-DCC355FA5048}">
          <p14:sldIdLst>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 id="{22DEA62F-559C-CF0E-33DB-0E46D171C41F}" name="Makayla" initials="M" userId="Makayla" providerId="None"/>
  <p188:author id="{93E1C549-71D5-958D-DD47-F76DF6228CA0}" name="ledis castillo" initials="lc" userId="2b0fa2ed88aed06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Atay-Turhan, Tulay" initials="AT" lastIdx="19" clrIdx="8">
    <p:extLst>
      <p:ext uri="{19B8F6BF-5375-455C-9EA6-DF929625EA0E}">
        <p15:presenceInfo xmlns:p15="http://schemas.microsoft.com/office/powerpoint/2012/main" userId="S::tatayturhan@air.org::2e76e012-553f-40d3-a95e-c5f97b057a1f" providerId="AD"/>
      </p:ext>
    </p:extLst>
  </p:cmAuthor>
  <p:cmAuthor id="10" name="Bracey, Niema" initials="BN" lastIdx="18" clrIdx="9">
    <p:extLst>
      <p:ext uri="{19B8F6BF-5375-455C-9EA6-DF929625EA0E}">
        <p15:presenceInfo xmlns:p15="http://schemas.microsoft.com/office/powerpoint/2012/main" userId="S::nbracey@air.org::5089c354-1592-45e8-a76e-056b2558fa3a" providerId="AD"/>
      </p:ext>
    </p:extLst>
  </p:cmAuthor>
  <p:cmAuthor id="11" name="Ledis Castillo" initials="LC" lastIdx="13" clrIdx="10">
    <p:extLst>
      <p:ext uri="{19B8F6BF-5375-455C-9EA6-DF929625EA0E}">
        <p15:presenceInfo xmlns:p15="http://schemas.microsoft.com/office/powerpoint/2012/main" userId="S-1-5-21-165637637-657010290-618671499-6273" providerId="AD"/>
      </p:ext>
    </p:extLst>
  </p:cmAuthor>
  <p:cmAuthor id="12" name="Truc Vo" initials="TV" lastIdx="3" clrIdx="11">
    <p:extLst>
      <p:ext uri="{19B8F6BF-5375-455C-9EA6-DF929625EA0E}">
        <p15:presenceInfo xmlns:p15="http://schemas.microsoft.com/office/powerpoint/2012/main" userId="S::truc.vo@cambiumassessment.com::d402882a-4358-404c-b429-f99634ede9fe" providerId="AD"/>
      </p:ext>
    </p:extLst>
  </p:cmAuthor>
  <p:cmAuthor id="13" name="ledis castillo" initials="lc" lastIdx="6" clrIdx="12">
    <p:extLst>
      <p:ext uri="{19B8F6BF-5375-455C-9EA6-DF929625EA0E}">
        <p15:presenceInfo xmlns:p15="http://schemas.microsoft.com/office/powerpoint/2012/main" userId="2b0fa2ed88aed06b" providerId="Windows Live"/>
      </p:ext>
    </p:extLst>
  </p:cmAuthor>
  <p:cmAuthor id="14" name="Nadia McDowell" initials="NM" lastIdx="43" clrIdx="13">
    <p:extLst>
      <p:ext uri="{19B8F6BF-5375-455C-9EA6-DF929625EA0E}">
        <p15:presenceInfo xmlns:p15="http://schemas.microsoft.com/office/powerpoint/2012/main" userId="S::nadia.mcdowell@cambiumassessment.com::4a7051d3-cf0a-4a33-9b55-7075dcdef7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53245-0B40-4020-AD24-A80167C3B5E7}" v="1" dt="2023-07-26T20:30:29.212"/>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9" autoAdjust="0"/>
    <p:restoredTop sz="82247" autoAdjust="0"/>
  </p:normalViewPr>
  <p:slideViewPr>
    <p:cSldViewPr snapToGrid="0">
      <p:cViewPr varScale="1">
        <p:scale>
          <a:sx n="98" d="100"/>
          <a:sy n="98" d="100"/>
        </p:scale>
        <p:origin x="936" y="84"/>
      </p:cViewPr>
      <p:guideLst>
        <p:guide orient="horz" pos="3840"/>
        <p:guide pos="3840"/>
      </p:guideLst>
    </p:cSldViewPr>
  </p:slideViewPr>
  <p:outlineViewPr>
    <p:cViewPr>
      <p:scale>
        <a:sx n="33" d="100"/>
        <a:sy n="33" d="100"/>
      </p:scale>
      <p:origin x="0" y="-79560"/>
    </p:cViewPr>
  </p:outlineViewPr>
  <p:notesTextViewPr>
    <p:cViewPr>
      <p:scale>
        <a:sx n="3" d="2"/>
        <a:sy n="3" d="2"/>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training module on the Reporting System. </a:t>
            </a:r>
            <a:r>
              <a:rPr lang="en-US" sz="1200" kern="1200" dirty="0">
                <a:solidFill>
                  <a:schemeClr val="tx1"/>
                </a:solidFill>
                <a:latin typeface="Calibri"/>
                <a:ea typeface="+mn-ea"/>
                <a:cs typeface="+mn-cs"/>
              </a:rPr>
              <a:t>The Reporting System offers a user-friendly interface that provides teachers and administrators with results for Screener and Summative assessments in a single system.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module is based on the </a:t>
            </a:r>
            <a:r>
              <a:rPr lang="en-US" i="1" dirty="0">
                <a:latin typeface="Arial" panose="020B0604020202020204" pitchFamily="34" charset="0"/>
                <a:cs typeface="Arial" panose="020B0604020202020204" pitchFamily="34" charset="0"/>
              </a:rPr>
              <a:t>Reporting System User Guide</a:t>
            </a:r>
            <a:r>
              <a:rPr lang="en-US" dirty="0">
                <a:latin typeface="Arial" panose="020B0604020202020204" pitchFamily="34" charset="0"/>
                <a:cs typeface="Arial" panose="020B0604020202020204" pitchFamily="34" charset="0"/>
              </a:rPr>
              <a:t>, which is available on your state assessment portal. Please note that images in this presentation are for demonstration purposes, and the appearance of your state’s Reporting site may vary slightly.</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Typically, one of the first things a user is looking for is a comparison of their results to school-, district-, and state-level results. Navigate to the </a:t>
            </a:r>
            <a:r>
              <a:rPr lang="en-US" dirty="0">
                <a:solidFill>
                  <a:srgbClr val="FF0000"/>
                </a:solidFill>
                <a:latin typeface="Arial" panose="020B0604020202020204" pitchFamily="34" charset="0"/>
                <a:cs typeface="Arial" panose="020B0604020202020204" pitchFamily="34" charset="0"/>
              </a:rPr>
              <a:t>Performance on Tests page by clicking on a test group on the dashboard. </a:t>
            </a:r>
          </a:p>
          <a:p>
            <a:endParaRPr lang="en-US" dirty="0">
              <a:solidFill>
                <a:srgbClr val="FF0000"/>
              </a:solidFill>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On the Performance on Tests page, </a:t>
            </a:r>
            <a:r>
              <a:rPr lang="en-US" dirty="0">
                <a:latin typeface="Arial" panose="020B0604020202020204" pitchFamily="34" charset="0"/>
                <a:cs typeface="Arial" panose="020B0604020202020204" pitchFamily="34" charset="0"/>
              </a:rPr>
              <a:t>click the </a:t>
            </a:r>
            <a:r>
              <a:rPr lang="en-US" b="1" dirty="0">
                <a:latin typeface="Arial" panose="020B0604020202020204" pitchFamily="34" charset="0"/>
                <a:cs typeface="Arial" panose="020B0604020202020204" pitchFamily="34" charset="0"/>
              </a:rPr>
              <a:t>expansion arrows </a:t>
            </a:r>
            <a:r>
              <a:rPr lang="en-US" dirty="0">
                <a:latin typeface="Arial" panose="020B0604020202020204" pitchFamily="34" charset="0"/>
                <a:cs typeface="Arial" panose="020B0604020202020204" pitchFamily="34" charset="0"/>
              </a:rPr>
              <a:t>to the right of the Assessment Name and aggregate scores will display below. </a:t>
            </a:r>
          </a:p>
        </p:txBody>
      </p:sp>
      <p:sp>
        <p:nvSpPr>
          <p:cNvPr id="4" name="Slide Number Placeholder 3"/>
          <p:cNvSpPr>
            <a:spLocks noGrp="1"/>
          </p:cNvSpPr>
          <p:nvPr>
            <p:ph type="sldNum" sz="quarter" idx="5"/>
          </p:nvPr>
        </p:nvSpPr>
        <p:spPr/>
        <p:txBody>
          <a:bodyPr/>
          <a:lstStyle/>
          <a:p>
            <a:fld id="{2C7CCC91-3D62-43C2-A928-E3141B66B648}" type="slidenum">
              <a:rPr lang="en-US" smtClean="0"/>
              <a:t>10</a:t>
            </a:fld>
            <a:endParaRPr lang="en-US" dirty="0"/>
          </a:p>
        </p:txBody>
      </p:sp>
    </p:spTree>
    <p:extLst>
      <p:ext uri="{BB962C8B-B14F-4D97-AF65-F5344CB8AC3E}">
        <p14:creationId xmlns:p14="http://schemas.microsoft.com/office/powerpoint/2010/main" val="121329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5863" y="544513"/>
            <a:ext cx="4854575" cy="273050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Clicking an assessment name will bring up test results pages. The page navigation trail is shown in a gray bar at the very top of every test results page. Here it reads </a:t>
            </a:r>
            <a:r>
              <a:rPr lang="en-US" b="1" dirty="0">
                <a:latin typeface="Arial" panose="020B0604020202020204" pitchFamily="34" charset="0"/>
                <a:cs typeface="Arial" panose="020B0604020202020204" pitchFamily="34" charset="0"/>
              </a:rPr>
              <a:t>Dashboard Generator &gt; Dashboard &gt; Performance on Tests &gt; District Performance on Tests &gt; School Performance on Test</a:t>
            </a:r>
            <a:r>
              <a:rPr lang="en-US" b="0" dirty="0">
                <a:latin typeface="Arial" panose="020B0604020202020204" pitchFamily="34" charset="0"/>
                <a:cs typeface="Arial" panose="020B0604020202020204" pitchFamily="34" charset="0"/>
              </a:rPr>
              <a:t>.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There are two tabs below the trail: The </a:t>
            </a:r>
            <a:r>
              <a:rPr lang="en-US" b="1" dirty="0">
                <a:latin typeface="Arial" panose="020B0604020202020204" pitchFamily="34" charset="0"/>
                <a:cs typeface="Arial" panose="020B0604020202020204" pitchFamily="34" charset="0"/>
              </a:rPr>
              <a:t>Performance by Roster </a:t>
            </a:r>
            <a:r>
              <a:rPr lang="en-US" b="0"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Performance by Student</a:t>
            </a:r>
            <a:r>
              <a:rPr lang="en-US" b="0" dirty="0">
                <a:latin typeface="Arial" panose="020B0604020202020204" pitchFamily="34" charset="0"/>
                <a:cs typeface="Arial" panose="020B0604020202020204" pitchFamily="34" charset="0"/>
              </a:rPr>
              <a:t> tabs. Users can toggle between the two depending on the data they wish to see.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Areas of interest on the page are as follows:  </a:t>
            </a:r>
          </a:p>
          <a:p>
            <a:endParaRPr lang="en-US" b="0" dirty="0">
              <a:latin typeface="Arial" panose="020B0604020202020204" pitchFamily="34" charset="0"/>
              <a:cs typeface="Arial" panose="020B0604020202020204" pitchFamily="34" charset="0"/>
            </a:endParaRPr>
          </a:p>
          <a:p>
            <a:pPr marL="228600" indent="-228600">
              <a:buAutoNum type="arabicPeriod"/>
            </a:pPr>
            <a:r>
              <a:rPr lang="en-US" b="0" dirty="0">
                <a:latin typeface="Arial" panose="020B0604020202020204" pitchFamily="34" charset="0"/>
                <a:cs typeface="Arial" panose="020B0604020202020204" pitchFamily="34" charset="0"/>
              </a:rPr>
              <a:t>The state, district, and school results also display on the test results page for quick comparison to the roster results. A teacher will see a row of results for all of their students, as well.</a:t>
            </a:r>
          </a:p>
          <a:p>
            <a:pPr marL="228600" indent="-228600">
              <a:buAutoNum type="arabicPeriod"/>
            </a:pPr>
            <a:endParaRPr lang="en-US" b="0" dirty="0">
              <a:latin typeface="Arial" panose="020B0604020202020204" pitchFamily="34" charset="0"/>
              <a:cs typeface="Arial" panose="020B0604020202020204" pitchFamily="34" charset="0"/>
            </a:endParaRPr>
          </a:p>
          <a:p>
            <a:pPr marL="228600" indent="-228600">
              <a:buAutoNum type="arabicPeriod" startAt="2"/>
            </a:pPr>
            <a:r>
              <a:rPr lang="en-US" b="0" dirty="0">
                <a:latin typeface="Arial" panose="020B0604020202020204" pitchFamily="34" charset="0"/>
                <a:cs typeface="Arial" panose="020B0604020202020204" pitchFamily="34" charset="0"/>
              </a:rPr>
              <a:t>Expanding 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arrows</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 the column headings shows results in the four domain areas of the ELPA21 assessment: Listening, Reading, Speaking, and Writing. If you click on the information button next to the Performance Distribution bar, a Performance Levels legend</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appears, showing the performance level measurements.</a:t>
            </a:r>
          </a:p>
          <a:p>
            <a:pPr marL="228600" indent="-228600">
              <a:buAutoNum type="arabicPeriod" startAt="2"/>
            </a:pPr>
            <a:endParaRPr lang="en-US" b="0" dirty="0">
              <a:latin typeface="Arial" panose="020B0604020202020204" pitchFamily="34" charset="0"/>
              <a:cs typeface="Arial" panose="020B0604020202020204" pitchFamily="34" charset="0"/>
            </a:endParaRPr>
          </a:p>
          <a:p>
            <a:pPr marL="228600" indent="-228600">
              <a:buAutoNum type="arabicPeriod" startAt="3"/>
            </a:pPr>
            <a:r>
              <a:rPr lang="en-US" b="0" dirty="0">
                <a:latin typeface="Arial" panose="020B0604020202020204" pitchFamily="34" charset="0"/>
                <a:cs typeface="Arial" panose="020B0604020202020204" pitchFamily="34" charset="0"/>
              </a:rPr>
              <a:t>Click on the name of the Roster to see a list of student results. Sorting will be available from the student test results page.</a:t>
            </a:r>
          </a:p>
          <a:p>
            <a:pPr marL="228600" indent="-228600">
              <a:buAutoNum type="arabicPeriod" startAt="3"/>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71520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see a list of all the students in the school, toggle to the </a:t>
            </a:r>
            <a:r>
              <a:rPr lang="en-US" b="1" dirty="0"/>
              <a:t>Performance by Student </a:t>
            </a:r>
            <a:r>
              <a:rPr lang="en-US" dirty="0"/>
              <a:t>tab. The results will automatically change to reflect the new selection. Sorting is possible in the Proficiency Status column, as well as the four domain columns.</a:t>
            </a:r>
          </a:p>
          <a:p>
            <a:endParaRPr lang="en-US" dirty="0"/>
          </a:p>
          <a:p>
            <a:r>
              <a:rPr lang="en-US" dirty="0"/>
              <a:t>On this screen, all assessment domains are selected and expanded.</a:t>
            </a:r>
          </a:p>
          <a:p>
            <a:r>
              <a:rPr lang="en-US" dirty="0"/>
              <a:t> </a:t>
            </a:r>
          </a:p>
        </p:txBody>
      </p:sp>
      <p:sp>
        <p:nvSpPr>
          <p:cNvPr id="4" name="Slide Number Placeholder 3"/>
          <p:cNvSpPr>
            <a:spLocks noGrp="1"/>
          </p:cNvSpPr>
          <p:nvPr>
            <p:ph type="sldNum" sz="quarter" idx="5"/>
          </p:nvPr>
        </p:nvSpPr>
        <p:spPr/>
        <p:txBody>
          <a:bodyPr/>
          <a:lstStyle/>
          <a:p>
            <a:fld id="{EFEFC3BB-83ED-4FBD-AB97-B60FAD447E33}" type="slidenum">
              <a:rPr lang="en-US" smtClean="0"/>
              <a:t>12</a:t>
            </a:fld>
            <a:endParaRPr lang="en-US" dirty="0"/>
          </a:p>
        </p:txBody>
      </p:sp>
    </p:spTree>
    <p:extLst>
      <p:ext uri="{BB962C8B-B14F-4D97-AF65-F5344CB8AC3E}">
        <p14:creationId xmlns:p14="http://schemas.microsoft.com/office/powerpoint/2010/main" val="291305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drill down to the most relevant results and eliminate unnecessary data, teachers and other users should take the time to set their preferences by using the filters in the </a:t>
            </a:r>
            <a:r>
              <a:rPr lang="en-US" b="1" dirty="0">
                <a:latin typeface="Arial" panose="020B0604020202020204" pitchFamily="34" charset="0"/>
                <a:cs typeface="Arial" panose="020B0604020202020204" pitchFamily="34" charset="0"/>
              </a:rPr>
              <a:t>Filters</a:t>
            </a:r>
            <a:r>
              <a:rPr lang="en-US" dirty="0">
                <a:latin typeface="Arial" panose="020B0604020202020204" pitchFamily="34" charset="0"/>
                <a:cs typeface="Arial" panose="020B0604020202020204" pitchFamily="34" charset="0"/>
              </a:rPr>
              <a:t> panel on the left. The options in the list of filters may vary, depending on user role.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Expand the filter panel by clicking the </a:t>
            </a:r>
            <a:r>
              <a:rPr lang="en-US" b="1" dirty="0">
                <a:latin typeface="Arial" panose="020B0604020202020204" pitchFamily="34" charset="0"/>
                <a:cs typeface="Arial" panose="020B0604020202020204" pitchFamily="34" charset="0"/>
              </a:rPr>
              <a:t>Filters </a:t>
            </a:r>
            <a:r>
              <a:rPr lang="en-US" dirty="0">
                <a:latin typeface="Arial" panose="020B0604020202020204" pitchFamily="34" charset="0"/>
                <a:cs typeface="Arial" panose="020B0604020202020204" pitchFamily="34" charset="0"/>
              </a:rPr>
              <a:t>button. Drop-down menus for Test Groups and Test Reasons are displayed. Test group selections are applied by checking the desired tests by test type and grade level. Test reason selections are made by highlighting a choice from the drop-down menu. The </a:t>
            </a:r>
            <a:r>
              <a:rPr lang="en-US" b="1" dirty="0">
                <a:latin typeface="Arial" panose="020B0604020202020204" pitchFamily="34" charset="0"/>
                <a:cs typeface="Arial" panose="020B0604020202020204" pitchFamily="34" charset="0"/>
              </a:rPr>
              <a:t>Apply</a:t>
            </a:r>
            <a:r>
              <a:rPr lang="en-US" dirty="0">
                <a:latin typeface="Arial" panose="020B0604020202020204" pitchFamily="34" charset="0"/>
                <a:cs typeface="Arial" panose="020B0604020202020204" pitchFamily="34" charset="0"/>
              </a:rPr>
              <a:t> button will set these filters and the dashboard table of contents will reflect them. Filter details will display in the table header. The filters remain in place until they are cleared by the user, or the user logs out of the Reporting System.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EFC3BB-83ED-4FBD-AB97-B60FAD447E33}" type="slidenum">
              <a:rPr lang="en-US" smtClean="0"/>
              <a:t>13</a:t>
            </a:fld>
            <a:endParaRPr lang="en-US" dirty="0"/>
          </a:p>
        </p:txBody>
      </p:sp>
    </p:spTree>
    <p:extLst>
      <p:ext uri="{BB962C8B-B14F-4D97-AF65-F5344CB8AC3E}">
        <p14:creationId xmlns:p14="http://schemas.microsoft.com/office/powerpoint/2010/main" val="3561957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the reporting time period allows users to view test results from a previous school year. When a reporting time period is set the reports show data for the completed test opportunities </a:t>
            </a:r>
            <a:r>
              <a:rPr lang="en-US" i="1" dirty="0"/>
              <a:t>in the selected school year</a:t>
            </a:r>
            <a:r>
              <a:rPr lang="en-US" dirty="0"/>
              <a:t>, and only for the students who were associated with the user </a:t>
            </a:r>
            <a:r>
              <a:rPr lang="en-US" i="1" dirty="0"/>
              <a:t>as of the selected date</a:t>
            </a:r>
            <a:r>
              <a:rPr lang="en-US" dirty="0"/>
              <a:t>. </a:t>
            </a:r>
          </a:p>
          <a:p>
            <a:endParaRPr lang="en-US" dirty="0"/>
          </a:p>
          <a:p>
            <a:r>
              <a:rPr lang="en-US" dirty="0"/>
              <a:t>If users don't change the reporting time period, or reset it to the default, all the reports in Reporting show test opportunities only for the current school year with current student data.</a:t>
            </a:r>
          </a:p>
          <a:p>
            <a:endParaRPr lang="en-US" dirty="0"/>
          </a:p>
          <a:p>
            <a:r>
              <a:rPr lang="en-US" dirty="0"/>
              <a:t>Here are some tips on changing the reporting time period:</a:t>
            </a:r>
          </a:p>
          <a:p>
            <a:endParaRPr lang="en-US" dirty="0"/>
          </a:p>
          <a:p>
            <a:pPr marL="171450" indent="-171450">
              <a:buFont typeface="Arial" panose="020B0604020202020204" pitchFamily="34" charset="0"/>
              <a:buChar char="•"/>
            </a:pPr>
            <a:r>
              <a:rPr lang="en-US" dirty="0"/>
              <a:t>To view current students' past performance, select the previous school year and keep the date set to today.</a:t>
            </a:r>
          </a:p>
          <a:p>
            <a:pPr marL="171450" indent="-171450">
              <a:buFont typeface="Arial" panose="020B0604020202020204" pitchFamily="34" charset="0"/>
              <a:buChar char="•"/>
            </a:pPr>
            <a:r>
              <a:rPr lang="en-US" dirty="0"/>
              <a:t>To view students at the end of an administration, select the school year of that administration, then set the date to the end of that administration or the last day of testing.</a:t>
            </a:r>
          </a:p>
          <a:p>
            <a:pPr marL="171450" indent="-171450">
              <a:buFont typeface="Arial" panose="020B0604020202020204" pitchFamily="34" charset="0"/>
              <a:buChar char="•"/>
            </a:pPr>
            <a:r>
              <a:rPr lang="en-US" dirty="0"/>
              <a:t>To view a student who is no longer associated with you, set the school year to a year in which they tested, then set the date to a day when the student was associated with you.</a:t>
            </a:r>
          </a:p>
          <a:p>
            <a:endParaRPr lang="en-US" dirty="0"/>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14</a:t>
            </a:fld>
            <a:endParaRPr lang="en-US" dirty="0"/>
          </a:p>
        </p:txBody>
      </p:sp>
    </p:spTree>
    <p:extLst>
      <p:ext uri="{BB962C8B-B14F-4D97-AF65-F5344CB8AC3E}">
        <p14:creationId xmlns:p14="http://schemas.microsoft.com/office/powerpoint/2010/main" val="269043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04">
              <a:defRPr/>
            </a:pPr>
            <a:r>
              <a:rPr lang="en-US" dirty="0">
                <a:latin typeface="Arial" panose="020B0604020202020204" pitchFamily="34" charset="0"/>
                <a:cs typeface="Arial" panose="020B0604020202020204" pitchFamily="34" charset="0"/>
              </a:rPr>
              <a:t>Users, depending on their role, can add, edit, export, and upload rosters using the </a:t>
            </a:r>
            <a:r>
              <a:rPr lang="en-US" b="1" dirty="0">
                <a:latin typeface="Arial" panose="020B0604020202020204" pitchFamily="34" charset="0"/>
                <a:cs typeface="Arial" panose="020B0604020202020204" pitchFamily="34" charset="0"/>
              </a:rPr>
              <a:t>Roster Manager </a:t>
            </a:r>
            <a:r>
              <a:rPr lang="en-US" dirty="0">
                <a:latin typeface="Arial" panose="020B0604020202020204" pitchFamily="34" charset="0"/>
                <a:cs typeface="Arial" panose="020B0604020202020204" pitchFamily="34" charset="0"/>
              </a:rPr>
              <a:t>pop-up windows. This mirrors the roster management functionality in TIDE. District test coordinators and school test coordinators are able to build groups and assign students to them, allowing them to customize and update classroom rosters. Managing classes using these features is a great way to organize students, allow teachers to view their students’ performance, and generate information on incoming classes.</a:t>
            </a:r>
          </a:p>
          <a:p>
            <a:pPr defTabSz="933204">
              <a:defRPr/>
            </a:pPr>
            <a:endParaRPr lang="en-US" dirty="0">
              <a:latin typeface="Arial" panose="020B0604020202020204" pitchFamily="34" charset="0"/>
              <a:cs typeface="Arial" panose="020B0604020202020204" pitchFamily="34" charset="0"/>
            </a:endParaRPr>
          </a:p>
          <a:p>
            <a:pPr defTabSz="933204">
              <a:defRPr/>
            </a:pPr>
            <a:r>
              <a:rPr lang="en-US" dirty="0">
                <a:latin typeface="Arial" panose="020B0604020202020204" pitchFamily="34" charset="0"/>
                <a:cs typeface="Arial" panose="020B0604020202020204" pitchFamily="34" charset="0"/>
              </a:rPr>
              <a:t>Refer to the </a:t>
            </a:r>
            <a:r>
              <a:rPr lang="en-US" i="1" dirty="0">
                <a:latin typeface="Arial" panose="020B0604020202020204" pitchFamily="34" charset="0"/>
                <a:cs typeface="Arial" panose="020B0604020202020204" pitchFamily="34" charset="0"/>
              </a:rPr>
              <a:t>Reporting System User Guide </a:t>
            </a:r>
            <a:r>
              <a:rPr lang="en-US" dirty="0">
                <a:latin typeface="Arial" panose="020B0604020202020204" pitchFamily="34" charset="0"/>
                <a:cs typeface="Arial" panose="020B0604020202020204" pitchFamily="34" charset="0"/>
              </a:rPr>
              <a:t>for specific instructions on using the Roster Manager windows.  </a:t>
            </a:r>
          </a:p>
          <a:p>
            <a:endParaRPr lang="en-US" dirty="0"/>
          </a:p>
        </p:txBody>
      </p:sp>
      <p:sp>
        <p:nvSpPr>
          <p:cNvPr id="4" name="Slide Number Placeholder 3"/>
          <p:cNvSpPr>
            <a:spLocks noGrp="1"/>
          </p:cNvSpPr>
          <p:nvPr>
            <p:ph type="sldNum" sz="quarter" idx="5"/>
          </p:nvPr>
        </p:nvSpPr>
        <p:spPr/>
        <p:txBody>
          <a:bodyPr/>
          <a:lstStyle/>
          <a:p>
            <a:fld id="{EFEFC3BB-83ED-4FBD-AB97-B60FAD447E33}" type="slidenum">
              <a:rPr lang="en-US" smtClean="0"/>
              <a:t>15</a:t>
            </a:fld>
            <a:endParaRPr lang="en-US" dirty="0"/>
          </a:p>
        </p:txBody>
      </p:sp>
    </p:spTree>
    <p:extLst>
      <p:ext uri="{BB962C8B-B14F-4D97-AF65-F5344CB8AC3E}">
        <p14:creationId xmlns:p14="http://schemas.microsoft.com/office/powerpoint/2010/main" val="3663634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There is a useful setup tool that allows users to break down data by demographic sub-group. The </a:t>
            </a:r>
            <a:r>
              <a:rPr lang="en-US" altLang="en-US" b="1" dirty="0">
                <a:latin typeface="Arial" panose="020B0604020202020204" pitchFamily="34" charset="0"/>
                <a:cs typeface="Arial" panose="020B0604020202020204" pitchFamily="34" charset="0"/>
              </a:rPr>
              <a:t>Breakdown By </a:t>
            </a:r>
            <a:r>
              <a:rPr lang="en-US" altLang="en-US" b="0" dirty="0">
                <a:latin typeface="Arial" panose="020B0604020202020204" pitchFamily="34" charset="0"/>
                <a:cs typeface="Arial" panose="020B0604020202020204" pitchFamily="34" charset="0"/>
              </a:rPr>
              <a:t>button </a:t>
            </a:r>
            <a:r>
              <a:rPr lang="en-US" altLang="en-US" dirty="0">
                <a:latin typeface="Arial" panose="020B0604020202020204" pitchFamily="34" charset="0"/>
                <a:cs typeface="Arial" panose="020B0604020202020204" pitchFamily="34" charset="0"/>
              </a:rPr>
              <a:t>in the </a:t>
            </a:r>
            <a:r>
              <a:rPr lang="en-US" altLang="en-US" b="1" dirty="0">
                <a:latin typeface="Arial" panose="020B0604020202020204" pitchFamily="34" charset="0"/>
                <a:cs typeface="Arial" panose="020B0604020202020204" pitchFamily="34" charset="0"/>
              </a:rPr>
              <a:t>Features &amp; Tools </a:t>
            </a:r>
            <a:r>
              <a:rPr lang="en-US" altLang="en-US" dirty="0">
                <a:latin typeface="Arial" panose="020B0604020202020204" pitchFamily="34" charset="0"/>
                <a:cs typeface="Arial" panose="020B0604020202020204" pitchFamily="34" charset="0"/>
              </a:rPr>
              <a:t>menu can be used to analyze performance between different demographic sub-groups. This tool is helpful in identifying groups that need more instructional support in the specific domains.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From any test results page (for multiple students) click the </a:t>
            </a:r>
            <a:r>
              <a:rPr lang="en-US" altLang="en-US" b="1" dirty="0">
                <a:latin typeface="Arial" panose="020B0604020202020204" pitchFamily="34" charset="0"/>
                <a:cs typeface="Arial" panose="020B0604020202020204" pitchFamily="34" charset="0"/>
              </a:rPr>
              <a:t>Breakdown by </a:t>
            </a:r>
            <a:r>
              <a:rPr lang="en-US" altLang="en-US" dirty="0">
                <a:latin typeface="Arial" panose="020B0604020202020204" pitchFamily="34" charset="0"/>
                <a:cs typeface="Arial" panose="020B0604020202020204" pitchFamily="34" charset="0"/>
              </a:rPr>
              <a:t>button. The </a:t>
            </a:r>
            <a:r>
              <a:rPr lang="en-US" altLang="en-US" b="1" dirty="0">
                <a:latin typeface="Arial" panose="020B0604020202020204" pitchFamily="34" charset="0"/>
                <a:cs typeface="Arial" panose="020B0604020202020204" pitchFamily="34" charset="0"/>
              </a:rPr>
              <a:t>Breakdown Attributes </a:t>
            </a:r>
            <a:r>
              <a:rPr lang="en-US" altLang="en-US" dirty="0">
                <a:latin typeface="Arial" panose="020B0604020202020204" pitchFamily="34" charset="0"/>
                <a:cs typeface="Arial" panose="020B0604020202020204" pitchFamily="34" charset="0"/>
              </a:rPr>
              <a:t>window opens. Select up to three student demographic categories from the choices.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i="0" dirty="0">
                <a:latin typeface="Arial" panose="020B0604020202020204" pitchFamily="34" charset="0"/>
                <a:cs typeface="Arial" panose="020B0604020202020204" pitchFamily="34" charset="0"/>
              </a:rPr>
              <a:t>Unspecified Values (optional): </a:t>
            </a:r>
            <a:r>
              <a:rPr lang="en-US" altLang="en-US" dirty="0">
                <a:latin typeface="Arial" panose="020B0604020202020204" pitchFamily="34" charset="0"/>
                <a:cs typeface="Arial" panose="020B0604020202020204" pitchFamily="34" charset="0"/>
              </a:rPr>
              <a:t>Some students who completed tests do not have specific demographic information in the Test Information Distribution Engine (TIDE). These students are considered to have </a:t>
            </a:r>
            <a:r>
              <a:rPr lang="en-US" altLang="en-US" b="0" dirty="0">
                <a:latin typeface="Arial" panose="020B0604020202020204" pitchFamily="34" charset="0"/>
                <a:cs typeface="Arial" panose="020B0604020202020204" pitchFamily="34" charset="0"/>
              </a:rPr>
              <a:t>unspecified values. </a:t>
            </a:r>
            <a:r>
              <a:rPr lang="en-US" altLang="en-US" dirty="0">
                <a:latin typeface="Arial" panose="020B0604020202020204" pitchFamily="34" charset="0"/>
                <a:cs typeface="Arial" panose="020B0604020202020204" pitchFamily="34" charset="0"/>
              </a:rPr>
              <a:t>To include the test data for these students in your results, mark the checkbox “</a:t>
            </a:r>
            <a:r>
              <a:rPr lang="en-US" altLang="en-US" b="0" dirty="0">
                <a:latin typeface="Arial" panose="020B0604020202020204" pitchFamily="34" charset="0"/>
                <a:cs typeface="Arial" panose="020B0604020202020204" pitchFamily="34" charset="0"/>
              </a:rPr>
              <a:t>Include unspecified values</a:t>
            </a:r>
            <a:r>
              <a:rPr lang="en-US" altLang="en-US" dirty="0">
                <a:latin typeface="Arial" panose="020B0604020202020204" pitchFamily="34" charset="0"/>
                <a:cs typeface="Arial" panose="020B0604020202020204" pitchFamily="34" charset="0"/>
              </a:rPr>
              <a:t>” and click </a:t>
            </a:r>
            <a:r>
              <a:rPr lang="en-US" altLang="en-US" b="1" dirty="0">
                <a:latin typeface="Arial" panose="020B0604020202020204" pitchFamily="34" charset="0"/>
                <a:cs typeface="Arial" panose="020B0604020202020204" pitchFamily="34" charset="0"/>
              </a:rPr>
              <a:t>Apply</a:t>
            </a:r>
            <a:r>
              <a:rPr lang="en-US" altLang="en-US" b="0" dirty="0">
                <a:latin typeface="Arial" panose="020B0604020202020204" pitchFamily="34" charset="0"/>
                <a:cs typeface="Arial" panose="020B0604020202020204" pitchFamily="34" charset="0"/>
              </a:rPr>
              <a:t>.</a:t>
            </a:r>
            <a:endParaRPr lang="en-US" alt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52429">
              <a:defRPr/>
            </a:pPr>
            <a:fld id="{DBA2C2E2-0E08-480B-A22D-C2F2EBF6A27D}" type="slidenum">
              <a:rPr lang="en-US">
                <a:solidFill>
                  <a:prstClr val="black"/>
                </a:solidFill>
                <a:latin typeface="Calibri" panose="020F0502020204030204"/>
              </a:rPr>
              <a:pPr defTabSz="952429">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2251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b="0" dirty="0">
                <a:latin typeface="Arial" panose="020B0604020202020204" pitchFamily="34" charset="0"/>
                <a:cs typeface="Arial" panose="020B0604020202020204" pitchFamily="34" charset="0"/>
              </a:rPr>
              <a:t>Demographic columns </a:t>
            </a:r>
            <a:r>
              <a:rPr lang="en-US" altLang="en-US" dirty="0">
                <a:latin typeface="Arial" panose="020B0604020202020204" pitchFamily="34" charset="0"/>
                <a:cs typeface="Arial" panose="020B0604020202020204" pitchFamily="34" charset="0"/>
              </a:rPr>
              <a:t>appear on the test results page, one for each category chosen from the </a:t>
            </a:r>
            <a:r>
              <a:rPr lang="en-US" altLang="en-US" b="1" dirty="0">
                <a:latin typeface="Arial" panose="020B0604020202020204" pitchFamily="34" charset="0"/>
                <a:cs typeface="Arial" panose="020B0604020202020204" pitchFamily="34" charset="0"/>
              </a:rPr>
              <a:t>Breakdown Attributes </a:t>
            </a:r>
            <a:r>
              <a:rPr lang="en-US" altLang="en-US" dirty="0">
                <a:latin typeface="Arial" panose="020B0604020202020204" pitchFamily="34" charset="0"/>
                <a:cs typeface="Arial" panose="020B0604020202020204" pitchFamily="34" charset="0"/>
              </a:rPr>
              <a:t>menu. To the left of each column is a </a:t>
            </a:r>
            <a:r>
              <a:rPr lang="en-US" altLang="en-US" b="1" dirty="0">
                <a:latin typeface="Arial" panose="020B0604020202020204" pitchFamily="34" charset="0"/>
                <a:cs typeface="Arial" panose="020B0604020202020204" pitchFamily="34" charset="0"/>
              </a:rPr>
              <a:t>View Details </a:t>
            </a:r>
            <a:r>
              <a:rPr lang="en-US" altLang="en-US" b="0" dirty="0">
                <a:latin typeface="Arial" panose="020B0604020202020204" pitchFamily="34" charset="0"/>
                <a:cs typeface="Arial" panose="020B0604020202020204" pitchFamily="34" charset="0"/>
              </a:rPr>
              <a:t>button</a:t>
            </a:r>
            <a:r>
              <a:rPr lang="en-US" altLang="en-US" b="1"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for that row of information. A </a:t>
            </a:r>
            <a:r>
              <a:rPr lang="en-US" altLang="en-US" b="0" dirty="0">
                <a:latin typeface="Arial" panose="020B0604020202020204" pitchFamily="34" charset="0"/>
                <a:cs typeface="Arial" panose="020B0604020202020204" pitchFamily="34" charset="0"/>
              </a:rPr>
              <a:t>row appears for each possible combination </a:t>
            </a:r>
            <a:r>
              <a:rPr lang="en-US" altLang="en-US" dirty="0">
                <a:latin typeface="Arial" panose="020B0604020202020204" pitchFamily="34" charset="0"/>
                <a:cs typeface="Arial" panose="020B0604020202020204" pitchFamily="34" charset="0"/>
              </a:rPr>
              <a:t>of demographic groups in the selected categories. If there are no students in a particular combination, no row appears for that combination. Some sorting can be done with the category columns. </a:t>
            </a:r>
          </a:p>
          <a:p>
            <a:pPr defTabSz="952429" eaLnBrk="0" fontAlgn="base" hangingPunct="0">
              <a:spcBef>
                <a:spcPct val="30000"/>
              </a:spcBef>
              <a:spcAft>
                <a:spcPct val="0"/>
              </a:spcAft>
              <a:defRPr/>
            </a:pPr>
            <a:endParaRPr lang="en-US" altLang="en-US" dirty="0">
              <a:latin typeface="+mn-lt"/>
              <a:cs typeface="Arial" panose="020B0604020202020204" pitchFamily="34" charset="0"/>
            </a:endParaRPr>
          </a:p>
          <a:p>
            <a:pPr defTabSz="952429" eaLnBrk="0" fontAlgn="base" hangingPunct="0">
              <a:spcBef>
                <a:spcPct val="30000"/>
              </a:spcBef>
              <a:spcAft>
                <a:spcPct val="0"/>
              </a:spcAft>
              <a:defRPr/>
            </a:pPr>
            <a:endParaRPr lang="en-US" alt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52429">
              <a:defRPr/>
            </a:pPr>
            <a:fld id="{DBA2C2E2-0E08-480B-A22D-C2F2EBF6A27D}" type="slidenum">
              <a:rPr lang="en-US">
                <a:solidFill>
                  <a:prstClr val="black"/>
                </a:solidFill>
                <a:latin typeface="Calibri" panose="020F0502020204030204"/>
              </a:rPr>
              <a:pPr defTabSz="952429">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95993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Test results for each demographic sub-group can be seen by clicking the </a:t>
            </a:r>
            <a:r>
              <a:rPr lang="en-US" altLang="en-US" b="1" dirty="0">
                <a:latin typeface="Arial" panose="020B0604020202020204" pitchFamily="34" charset="0"/>
                <a:cs typeface="Arial" panose="020B0604020202020204" pitchFamily="34" charset="0"/>
              </a:rPr>
              <a:t>View Details </a:t>
            </a:r>
            <a:r>
              <a:rPr lang="en-US" altLang="en-US" b="0" dirty="0">
                <a:latin typeface="Arial" panose="020B0604020202020204" pitchFamily="34" charset="0"/>
                <a:cs typeface="Arial" panose="020B0604020202020204" pitchFamily="34" charset="0"/>
              </a:rPr>
              <a:t>button</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to the left of each row. A window will open, displaying detailed results for that combination. This report table is now laid out the same way as the original report. </a:t>
            </a:r>
            <a:r>
              <a:rPr lang="en-US" altLang="en-US" dirty="0">
                <a:latin typeface="Arial" panose="020B0604020202020204" pitchFamily="34" charset="0"/>
                <a:cs typeface="Arial" panose="020B0604020202020204" pitchFamily="34" charset="0"/>
              </a:rPr>
              <a:t>At the top of the pop-up report table are </a:t>
            </a:r>
            <a:r>
              <a:rPr lang="en-US" altLang="en-US" b="1" dirty="0">
                <a:latin typeface="Arial" panose="020B0604020202020204" pitchFamily="34" charset="0"/>
                <a:cs typeface="Arial" panose="020B0604020202020204" pitchFamily="34" charset="0"/>
              </a:rPr>
              <a:t>filter menus </a:t>
            </a:r>
            <a:r>
              <a:rPr lang="en-US" altLang="en-US" dirty="0">
                <a:latin typeface="Arial" panose="020B0604020202020204" pitchFamily="34" charset="0"/>
                <a:cs typeface="Arial" panose="020B0604020202020204" pitchFamily="34" charset="0"/>
              </a:rPr>
              <a:t>for each demographic category chosen by the user. Combinations may be changed by using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filter arrows </a:t>
            </a:r>
            <a:r>
              <a:rPr lang="en-US" altLang="en-US" dirty="0">
                <a:latin typeface="Arial" panose="020B0604020202020204" pitchFamily="34" charset="0"/>
                <a:cs typeface="Arial" panose="020B0604020202020204" pitchFamily="34" charset="0"/>
              </a:rPr>
              <a:t>and clicking </a:t>
            </a:r>
            <a:r>
              <a:rPr lang="en-US" altLang="en-US" b="1" dirty="0">
                <a:latin typeface="Arial" panose="020B0604020202020204" pitchFamily="34" charset="0"/>
                <a:cs typeface="Arial" panose="020B0604020202020204" pitchFamily="34" charset="0"/>
              </a:rPr>
              <a:t>Apply</a:t>
            </a:r>
            <a:r>
              <a:rPr lang="en-US" altLang="en-US" b="0" dirty="0">
                <a:latin typeface="Arial" panose="020B0604020202020204" pitchFamily="34" charset="0"/>
                <a:cs typeface="Arial" panose="020B0604020202020204" pitchFamily="34" charset="0"/>
              </a:rPr>
              <a:t>.</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The new combination will be displayed. </a:t>
            </a: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b="0" dirty="0">
                <a:latin typeface="Arial" panose="020B0604020202020204" pitchFamily="34" charset="0"/>
                <a:cs typeface="Arial" panose="020B0604020202020204" pitchFamily="34" charset="0"/>
              </a:rPr>
              <a:t>Users can get an in-depth look at specific groups of students and their performance on specific domains. It’s helpful to sort by domain performance.  </a:t>
            </a:r>
          </a:p>
        </p:txBody>
      </p:sp>
      <p:sp>
        <p:nvSpPr>
          <p:cNvPr id="4" name="Slide Number Placeholder 3"/>
          <p:cNvSpPr>
            <a:spLocks noGrp="1"/>
          </p:cNvSpPr>
          <p:nvPr>
            <p:ph type="sldNum" sz="quarter" idx="10"/>
          </p:nvPr>
        </p:nvSpPr>
        <p:spPr/>
        <p:txBody>
          <a:bodyPr/>
          <a:lstStyle/>
          <a:p>
            <a:pPr defTabSz="952429">
              <a:defRPr/>
            </a:pPr>
            <a:fld id="{DBA2C2E2-0E08-480B-A22D-C2F2EBF6A27D}" type="slidenum">
              <a:rPr lang="en-US">
                <a:solidFill>
                  <a:prstClr val="black"/>
                </a:solidFill>
                <a:latin typeface="Calibri" panose="020F0502020204030204"/>
              </a:rPr>
              <a:pPr defTabSz="952429">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3674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t>
            </a:r>
            <a:r>
              <a:rPr lang="en-US" b="0" dirty="0">
                <a:latin typeface="Arial" panose="020B0604020202020204" pitchFamily="34" charset="0"/>
                <a:cs typeface="Arial" panose="020B0604020202020204" pitchFamily="34" charset="0"/>
              </a:rPr>
              <a:t>Student Portfolio p</a:t>
            </a:r>
            <a:r>
              <a:rPr lang="en-US" dirty="0">
                <a:latin typeface="Arial" panose="020B0604020202020204" pitchFamily="34" charset="0"/>
                <a:cs typeface="Arial" panose="020B0604020202020204" pitchFamily="34" charset="0"/>
              </a:rPr>
              <a:t>age is a powerful tool for all users. State, district, and school personnel can navigate to the report by entering a student identification number in the search box, located in the upper right margin of any page.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Student Portfolio page can be used to complete a number of tasks tasks:</a:t>
            </a:r>
          </a:p>
          <a:p>
            <a:pPr marL="291626" indent="-291626">
              <a:buFont typeface="Arial" panose="020B0604020202020204" pitchFamily="34" charset="0"/>
              <a:buChar char="•"/>
            </a:pPr>
            <a:r>
              <a:rPr lang="en-US" dirty="0">
                <a:latin typeface="Arial" panose="020B0604020202020204" pitchFamily="34" charset="0"/>
                <a:cs typeface="Arial" panose="020B0604020202020204" pitchFamily="34" charset="0"/>
              </a:rPr>
              <a:t>See all tests taken, over time, by a student.</a:t>
            </a:r>
          </a:p>
          <a:p>
            <a:pPr marL="291626" indent="-291626">
              <a:buFont typeface="Arial" panose="020B0604020202020204" pitchFamily="34" charset="0"/>
              <a:buChar char="•"/>
            </a:pPr>
            <a:r>
              <a:rPr lang="en-US" dirty="0">
                <a:latin typeface="Arial" panose="020B0604020202020204" pitchFamily="34" charset="0"/>
                <a:cs typeface="Arial" panose="020B0604020202020204" pitchFamily="34" charset="0"/>
              </a:rPr>
              <a:t>Compare a student’s results with results for your state, district, school, and/or all students.</a:t>
            </a:r>
          </a:p>
          <a:p>
            <a:pPr marL="291626" indent="-291626">
              <a:buFont typeface="Arial" panose="020B0604020202020204" pitchFamily="34" charset="0"/>
              <a:buChar char="•"/>
            </a:pPr>
            <a:r>
              <a:rPr lang="en-US" dirty="0">
                <a:latin typeface="Arial" panose="020B0604020202020204" pitchFamily="34" charset="0"/>
                <a:cs typeface="Arial" panose="020B0604020202020204" pitchFamily="34" charset="0"/>
              </a:rPr>
              <a:t>Filter a student’s results to show performance on tests taken in previous years.</a:t>
            </a:r>
          </a:p>
          <a:p>
            <a:pPr marL="291626" indent="-291626">
              <a:buFont typeface="Arial" panose="020B0604020202020204" pitchFamily="34" charset="0"/>
              <a:buChar char="•"/>
            </a:pPr>
            <a:r>
              <a:rPr lang="en-US" dirty="0">
                <a:latin typeface="Arial" panose="020B0604020202020204" pitchFamily="34" charset="0"/>
                <a:cs typeface="Arial" panose="020B0604020202020204" pitchFamily="34" charset="0"/>
              </a:rPr>
              <a:t>Sort a student’s results to see performance on recent tests.</a:t>
            </a:r>
          </a:p>
          <a:p>
            <a:pPr marL="291626" indent="-291626">
              <a:buFont typeface="Arial" panose="020B0604020202020204" pitchFamily="34" charset="0"/>
              <a:buChar char="•"/>
            </a:pPr>
            <a:r>
              <a:rPr lang="en-US" dirty="0">
                <a:latin typeface="Arial" panose="020B0604020202020204" pitchFamily="34" charset="0"/>
                <a:cs typeface="Arial" panose="020B0604020202020204" pitchFamily="34" charset="0"/>
              </a:rPr>
              <a:t>Generate and print an Individual Student Report (ISR).</a:t>
            </a:r>
          </a:p>
          <a:p>
            <a:pPr marL="291626" indent="-291626">
              <a:buFont typeface="Arial" panose="020B0604020202020204" pitchFamily="34" charset="0"/>
              <a:buChar char="•"/>
            </a:pPr>
            <a:r>
              <a:rPr lang="en-US" dirty="0">
                <a:latin typeface="Arial" panose="020B0604020202020204" pitchFamily="34" charset="0"/>
                <a:cs typeface="Arial" panose="020B0604020202020204" pitchFamily="34" charset="0"/>
              </a:rPr>
              <a:t>Generate and print a Student Data File.</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7CCC91-3D62-43C2-A928-E3141B66B648}" type="slidenum">
              <a:rPr lang="en-US" smtClean="0"/>
              <a:t>19</a:t>
            </a:fld>
            <a:endParaRPr lang="en-US" dirty="0"/>
          </a:p>
        </p:txBody>
      </p:sp>
    </p:spTree>
    <p:extLst>
      <p:ext uri="{BB962C8B-B14F-4D97-AF65-F5344CB8AC3E}">
        <p14:creationId xmlns:p14="http://schemas.microsoft.com/office/powerpoint/2010/main" val="256657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Reporting System is designed with a </a:t>
            </a:r>
            <a:r>
              <a:rPr lang="en-US" altLang="en-US" b="0" dirty="0">
                <a:latin typeface="Arial" panose="020B0604020202020204" pitchFamily="34" charset="0"/>
                <a:cs typeface="Arial" panose="020B0604020202020204" pitchFamily="34" charset="0"/>
              </a:rPr>
              <a:t>user interface </a:t>
            </a:r>
            <a:r>
              <a:rPr lang="en-US" altLang="en-US" dirty="0">
                <a:latin typeface="Arial" panose="020B0604020202020204" pitchFamily="34" charset="0"/>
                <a:cs typeface="Arial" panose="020B0604020202020204" pitchFamily="34" charset="0"/>
              </a:rPr>
              <a:t>that is intuitive, user-friendly, accurate, scalable, accessible, </a:t>
            </a:r>
            <a:r>
              <a:rPr lang="en-US" altLang="en-US" b="0" dirty="0">
                <a:solidFill>
                  <a:srgbClr val="FF0000"/>
                </a:solidFill>
                <a:latin typeface="Arial" panose="020B0604020202020204" pitchFamily="34" charset="0"/>
                <a:cs typeface="Arial" panose="020B0604020202020204" pitchFamily="34" charset="0"/>
              </a:rPr>
              <a:t>and easily digestible. With the intent to provide the clearest picture with the fewest number of clicks, </a:t>
            </a:r>
            <a:r>
              <a:rPr lang="en-US" altLang="en-US" dirty="0">
                <a:latin typeface="Arial" panose="020B0604020202020204" pitchFamily="34" charset="0"/>
                <a:cs typeface="Arial" panose="020B0604020202020204" pitchFamily="34" charset="0"/>
              </a:rPr>
              <a:t>the system displays </a:t>
            </a:r>
            <a:r>
              <a:rPr lang="en-US" altLang="en-US" strike="noStrike" dirty="0">
                <a:latin typeface="Arial" panose="020B0604020202020204" pitchFamily="34" charset="0"/>
                <a:cs typeface="Arial" panose="020B0604020202020204" pitchFamily="34" charset="0"/>
              </a:rPr>
              <a:t>state, </a:t>
            </a:r>
            <a:r>
              <a:rPr lang="en-US" altLang="en-US" dirty="0">
                <a:latin typeface="Arial" panose="020B0604020202020204" pitchFamily="34" charset="0"/>
                <a:cs typeface="Arial" panose="020B0604020202020204" pitchFamily="34" charset="0"/>
              </a:rPr>
              <a:t>district, school, teacher, class, and student level data in tabular and graphical format. It is designed to handle lots of data for a variety of tests, and it will be continuously updated with more features over time. The system is accessible on different devices and by different users at the teacher, school, district, and state level. Users can sort and filter the data in various ways and can create custom groups to generate timely reports for intervention groups or incoming classes</a:t>
            </a:r>
            <a:r>
              <a:rPr lang="en-US" altLang="en-US" b="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defTabSz="952429">
              <a:defRPr/>
            </a:pPr>
            <a:fld id="{DBA2C2E2-0E08-480B-A22D-C2F2EBF6A27D}" type="slidenum">
              <a:rPr lang="en-US">
                <a:solidFill>
                  <a:prstClr val="black"/>
                </a:solidFill>
                <a:latin typeface="Calibri" panose="020F0502020204030204"/>
              </a:rPr>
              <a:pPr defTabSz="952429">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269149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All the assessments taken by the student in the current school year are listed in the Assessments Table.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Comparison rows of </a:t>
            </a:r>
            <a:r>
              <a:rPr lang="en-US" b="1" dirty="0">
                <a:latin typeface="Arial" panose="020B0604020202020204" pitchFamily="34" charset="0"/>
                <a:cs typeface="Arial" panose="020B0604020202020204" pitchFamily="34" charset="0"/>
              </a:rPr>
              <a:t>State, District,</a:t>
            </a:r>
            <a:r>
              <a:rPr lang="en-US" b="0" dirty="0">
                <a:latin typeface="Arial" panose="020B0604020202020204" pitchFamily="34" charset="0"/>
                <a:cs typeface="Arial" panose="020B0604020202020204" pitchFamily="34" charset="0"/>
              </a:rPr>
              <a:t> and</a:t>
            </a:r>
            <a:r>
              <a:rPr lang="en-US" b="1" dirty="0">
                <a:latin typeface="Arial" panose="020B0604020202020204" pitchFamily="34" charset="0"/>
                <a:cs typeface="Arial" panose="020B0604020202020204" pitchFamily="34" charset="0"/>
              </a:rPr>
              <a:t> School </a:t>
            </a:r>
            <a:r>
              <a:rPr lang="en-US" b="0" dirty="0">
                <a:latin typeface="Arial" panose="020B0604020202020204" pitchFamily="34" charset="0"/>
                <a:cs typeface="Arial" panose="020B0604020202020204" pitchFamily="34" charset="0"/>
              </a:rPr>
              <a:t>aggregate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results </a:t>
            </a:r>
            <a:r>
              <a:rPr lang="en-US" dirty="0">
                <a:latin typeface="Arial" panose="020B0604020202020204" pitchFamily="34" charset="0"/>
                <a:cs typeface="Arial" panose="020B0604020202020204" pitchFamily="34" charset="0"/>
              </a:rPr>
              <a:t>are shown when the </a:t>
            </a:r>
            <a:r>
              <a:rPr lang="en-US" b="1" dirty="0">
                <a:latin typeface="Arial" panose="020B0604020202020204" pitchFamily="34" charset="0"/>
                <a:cs typeface="Arial" panose="020B0604020202020204" pitchFamily="34" charset="0"/>
              </a:rPr>
              <a:t>expansion arrow </a:t>
            </a:r>
            <a:r>
              <a:rPr lang="en-US" dirty="0">
                <a:latin typeface="Arial" panose="020B0604020202020204" pitchFamily="34" charset="0"/>
                <a:cs typeface="Arial" panose="020B0604020202020204" pitchFamily="34" charset="0"/>
              </a:rPr>
              <a:t>is clicked. You can see that the filter panel now includes an option for school year selections.</a:t>
            </a:r>
          </a:p>
        </p:txBody>
      </p:sp>
      <p:sp>
        <p:nvSpPr>
          <p:cNvPr id="4" name="Slide Number Placeholder 3"/>
          <p:cNvSpPr>
            <a:spLocks noGrp="1"/>
          </p:cNvSpPr>
          <p:nvPr>
            <p:ph type="sldNum" sz="quarter" idx="5"/>
          </p:nvPr>
        </p:nvSpPr>
        <p:spPr/>
        <p:txBody>
          <a:bodyPr/>
          <a:lstStyle/>
          <a:p>
            <a:fld id="{2C7CCC91-3D62-43C2-A928-E3141B66B648}" type="slidenum">
              <a:rPr lang="en-US" smtClean="0"/>
              <a:t>20</a:t>
            </a:fld>
            <a:endParaRPr lang="en-US" dirty="0"/>
          </a:p>
        </p:txBody>
      </p:sp>
    </p:spTree>
    <p:extLst>
      <p:ext uri="{BB962C8B-B14F-4D97-AF65-F5344CB8AC3E}">
        <p14:creationId xmlns:p14="http://schemas.microsoft.com/office/powerpoint/2010/main" val="112578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view a student’s test performance from previous school years, click the </a:t>
            </a:r>
            <a:r>
              <a:rPr lang="en-US" b="1" dirty="0">
                <a:latin typeface="Arial" panose="020B0604020202020204" pitchFamily="34" charset="0"/>
                <a:cs typeface="Arial" panose="020B0604020202020204" pitchFamily="34" charset="0"/>
              </a:rPr>
              <a:t>School Year </a:t>
            </a:r>
            <a:r>
              <a:rPr lang="en-US" b="0" dirty="0">
                <a:latin typeface="Arial" panose="020B0604020202020204" pitchFamily="34" charset="0"/>
                <a:cs typeface="Arial" panose="020B0604020202020204" pitchFamily="34" charset="0"/>
              </a:rPr>
              <a:t>option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the expanded </a:t>
            </a:r>
            <a:r>
              <a:rPr lang="en-US" b="1" dirty="0">
                <a:latin typeface="Arial" panose="020B0604020202020204" pitchFamily="34" charset="0"/>
                <a:cs typeface="Arial" panose="020B0604020202020204" pitchFamily="34" charset="0"/>
              </a:rPr>
              <a:t>Filters </a:t>
            </a:r>
            <a:r>
              <a:rPr lang="en-US" b="0" dirty="0">
                <a:latin typeface="Arial" panose="020B0604020202020204" pitchFamily="34" charset="0"/>
                <a:cs typeface="Arial" panose="020B0604020202020204" pitchFamily="34" charset="0"/>
              </a:rPr>
              <a:t>menu. Select desired years and c</a:t>
            </a:r>
            <a:r>
              <a:rPr lang="en-US" dirty="0">
                <a:latin typeface="Arial" panose="020B0604020202020204" pitchFamily="34" charset="0"/>
                <a:cs typeface="Arial" panose="020B0604020202020204" pitchFamily="34" charset="0"/>
              </a:rPr>
              <a:t>lick </a:t>
            </a:r>
            <a:r>
              <a:rPr lang="en-US" b="1" dirty="0">
                <a:latin typeface="Arial" panose="020B0604020202020204" pitchFamily="34" charset="0"/>
                <a:cs typeface="Arial" panose="020B0604020202020204" pitchFamily="34" charset="0"/>
              </a:rPr>
              <a:t>Apply</a:t>
            </a:r>
            <a:r>
              <a:rPr lang="en-US" b="0"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assessments from the selected school years are now displayed in the table. Sorting may be done by </a:t>
            </a:r>
            <a:r>
              <a:rPr lang="en-US" b="0" dirty="0">
                <a:latin typeface="Arial" panose="020B0604020202020204" pitchFamily="34" charset="0"/>
                <a:cs typeface="Arial" panose="020B0604020202020204" pitchFamily="34" charset="0"/>
              </a:rPr>
              <a:t>Test Reason</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Score</a:t>
            </a:r>
            <a:r>
              <a:rPr lang="en-US" dirty="0">
                <a:latin typeface="Arial" panose="020B0604020202020204" pitchFamily="34" charset="0"/>
                <a:cs typeface="Arial" panose="020B0604020202020204" pitchFamily="34" charset="0"/>
              </a:rPr>
              <a:t>, and </a:t>
            </a:r>
            <a:r>
              <a:rPr lang="en-US" b="0" dirty="0">
                <a:latin typeface="Arial" panose="020B0604020202020204" pitchFamily="34" charset="0"/>
                <a:cs typeface="Arial" panose="020B0604020202020204" pitchFamily="34" charset="0"/>
              </a:rPr>
              <a:t>Date Taken</a:t>
            </a:r>
            <a:r>
              <a:rPr lang="en-US"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State-, district-, and school-</a:t>
            </a:r>
            <a:r>
              <a:rPr lang="en-US" dirty="0">
                <a:latin typeface="Arial" panose="020B0604020202020204" pitchFamily="34" charset="0"/>
                <a:cs typeface="Arial" panose="020B0604020202020204" pitchFamily="34" charset="0"/>
              </a:rPr>
              <a:t>level results may be expanded beneath the name of the assessment.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clear filters, click </a:t>
            </a:r>
            <a:r>
              <a:rPr lang="en-US" b="1" dirty="0">
                <a:latin typeface="Arial" panose="020B0604020202020204" pitchFamily="34" charset="0"/>
                <a:cs typeface="Arial" panose="020B0604020202020204" pitchFamily="34" charset="0"/>
              </a:rPr>
              <a:t>Clear Filters </a:t>
            </a:r>
            <a:r>
              <a:rPr lang="en-US" b="0" dirty="0">
                <a:latin typeface="Arial" panose="020B0604020202020204" pitchFamily="34" charset="0"/>
                <a:cs typeface="Arial" panose="020B0604020202020204" pitchFamily="34" charset="0"/>
              </a:rPr>
              <a:t>and then </a:t>
            </a:r>
            <a:r>
              <a:rPr lang="en-US" b="1" dirty="0">
                <a:latin typeface="Arial" panose="020B0604020202020204" pitchFamily="34" charset="0"/>
                <a:cs typeface="Arial" panose="020B0604020202020204" pitchFamily="34" charset="0"/>
              </a:rPr>
              <a:t>Apply</a:t>
            </a:r>
            <a:r>
              <a:rPr lang="en-US" b="0" dirty="0">
                <a:latin typeface="Arial" panose="020B0604020202020204" pitchFamily="34" charset="0"/>
                <a:cs typeface="Arial" panose="020B0604020202020204" pitchFamily="34" charset="0"/>
              </a:rPr>
              <a:t>.</a:t>
            </a: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7CCC91-3D62-43C2-A928-E3141B66B648}" type="slidenum">
              <a:rPr lang="en-US" smtClean="0"/>
              <a:t>21</a:t>
            </a:fld>
            <a:endParaRPr lang="en-US" dirty="0"/>
          </a:p>
        </p:txBody>
      </p:sp>
    </p:spTree>
    <p:extLst>
      <p:ext uri="{BB962C8B-B14F-4D97-AF65-F5344CB8AC3E}">
        <p14:creationId xmlns:p14="http://schemas.microsoft.com/office/powerpoint/2010/main" val="1463528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An Individual Student Report (ISR) shows a student’s overall performance on a test plus a breakdown of performance by domain. ISRs can be printed individually or in batches for multiple students. The Student Results Generator is used to generate ISRs. It can be accessed from almost any page of test results. </a:t>
            </a:r>
          </a:p>
          <a:p>
            <a:endParaRPr lang="en-US" dirty="0">
              <a:latin typeface="Arial" panose="020B0604020202020204" pitchFamily="34" charset="0"/>
              <a:cs typeface="Arial" panose="020B0604020202020204" pitchFamily="34" charset="0"/>
            </a:endParaRPr>
          </a:p>
          <a:p>
            <a:pPr marL="0" marR="0" lvl="0" indent="0" algn="l" defTabSz="93320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Click the </a:t>
            </a:r>
            <a:r>
              <a:rPr lang="en-US" b="1" dirty="0">
                <a:latin typeface="Arial" panose="020B0604020202020204" pitchFamily="34" charset="0"/>
                <a:cs typeface="Arial" panose="020B0604020202020204" pitchFamily="34" charset="0"/>
              </a:rPr>
              <a:t>Features &amp; Tools </a:t>
            </a:r>
            <a:r>
              <a:rPr lang="en-US" b="0" dirty="0">
                <a:latin typeface="Arial" panose="020B0604020202020204" pitchFamily="34" charset="0"/>
                <a:cs typeface="Arial" panose="020B0604020202020204" pitchFamily="34" charset="0"/>
              </a:rPr>
              <a:t>menu</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button and then the </a:t>
            </a:r>
            <a:r>
              <a:rPr lang="en-US" b="1" dirty="0">
                <a:latin typeface="Arial" panose="020B0604020202020204" pitchFamily="34" charset="0"/>
                <a:cs typeface="Arial" panose="020B0604020202020204" pitchFamily="34" charset="0"/>
              </a:rPr>
              <a:t>Download Student Results </a:t>
            </a:r>
            <a:r>
              <a:rPr lang="en-US" b="0" dirty="0">
                <a:latin typeface="Arial" panose="020B0604020202020204" pitchFamily="34" charset="0"/>
                <a:cs typeface="Arial" panose="020B0604020202020204" pitchFamily="34" charset="0"/>
              </a:rPr>
              <a:t>button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the upper-right corner of the page to display the </a:t>
            </a:r>
            <a:r>
              <a:rPr lang="en-US" b="1" dirty="0">
                <a:latin typeface="Arial" panose="020B0604020202020204" pitchFamily="34" charset="0"/>
                <a:cs typeface="Arial" panose="020B0604020202020204" pitchFamily="34" charset="0"/>
              </a:rPr>
              <a:t>Student Results Generator </a:t>
            </a:r>
            <a:r>
              <a:rPr lang="en-US" dirty="0">
                <a:latin typeface="Arial" panose="020B0604020202020204" pitchFamily="34" charset="0"/>
                <a:cs typeface="Arial" panose="020B0604020202020204" pitchFamily="34" charset="0"/>
              </a:rPr>
              <a:t>window. </a:t>
            </a:r>
            <a:r>
              <a:rPr lang="en-US" b="0" dirty="0">
                <a:latin typeface="Arial" panose="020B0604020202020204" pitchFamily="34" charset="0"/>
                <a:cs typeface="Arial" panose="020B0604020202020204" pitchFamily="34" charset="0"/>
              </a:rPr>
              <a:t>When you click the wizard from a page of test results the options available to you may be pre-populated or pre-selected. You may change the selections whenever necessary. </a:t>
            </a:r>
          </a:p>
          <a:p>
            <a:pPr marL="233301" indent="-233301">
              <a:buAutoNum type="arabicPeriod"/>
            </a:pP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t>22</a:t>
            </a:fld>
            <a:endParaRPr lang="en-US" dirty="0"/>
          </a:p>
        </p:txBody>
      </p:sp>
    </p:spTree>
    <p:extLst>
      <p:ext uri="{BB962C8B-B14F-4D97-AF65-F5344CB8AC3E}">
        <p14:creationId xmlns:p14="http://schemas.microsoft.com/office/powerpoint/2010/main" val="38396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3204">
              <a:buFontTx/>
              <a:buNone/>
              <a:defRPr/>
            </a:pPr>
            <a:r>
              <a:rPr lang="en-US" dirty="0">
                <a:latin typeface="Arial" panose="020B0604020202020204" pitchFamily="34" charset="0"/>
                <a:cs typeface="Arial" panose="020B0604020202020204" pitchFamily="34" charset="0"/>
              </a:rPr>
              <a:t>In the </a:t>
            </a:r>
            <a:r>
              <a:rPr lang="en-US" b="1" dirty="0">
                <a:latin typeface="Arial" panose="020B0604020202020204" pitchFamily="34" charset="0"/>
                <a:cs typeface="Arial" panose="020B0604020202020204" pitchFamily="34" charset="0"/>
              </a:rPr>
              <a:t>Student Results Generator </a:t>
            </a:r>
            <a:r>
              <a:rPr lang="en-US" dirty="0">
                <a:latin typeface="Arial" panose="020B0604020202020204" pitchFamily="34" charset="0"/>
                <a:cs typeface="Arial" panose="020B0604020202020204" pitchFamily="34" charset="0"/>
              </a:rPr>
              <a:t>window:</a:t>
            </a:r>
          </a:p>
          <a:p>
            <a:pPr marL="0" indent="0" defTabSz="933204">
              <a:buFontTx/>
              <a:buNone/>
              <a:defRPr/>
            </a:pPr>
            <a:r>
              <a:rPr lang="en-US" dirty="0">
                <a:latin typeface="Arial" panose="020B0604020202020204" pitchFamily="34" charset="0"/>
                <a:cs typeface="Arial" panose="020B0604020202020204" pitchFamily="34" charset="0"/>
              </a:rPr>
              <a:t> </a:t>
            </a:r>
          </a:p>
          <a:p>
            <a:pPr marL="233301" indent="-233301">
              <a:buAutoNum type="arabicPeriod"/>
            </a:pPr>
            <a:r>
              <a:rPr lang="en-US" dirty="0">
                <a:latin typeface="Arial" panose="020B0604020202020204" pitchFamily="34" charset="0"/>
                <a:cs typeface="Arial" panose="020B0604020202020204" pitchFamily="34" charset="0"/>
              </a:rPr>
              <a:t>Click the ISR radio button under </a:t>
            </a:r>
            <a:r>
              <a:rPr lang="en-US" b="1" dirty="0">
                <a:latin typeface="Arial" panose="020B0604020202020204" pitchFamily="34" charset="0"/>
                <a:cs typeface="Arial" panose="020B0604020202020204" pitchFamily="34" charset="0"/>
              </a:rPr>
              <a:t>Report Type</a:t>
            </a:r>
            <a:r>
              <a:rPr lang="en-US" dirty="0">
                <a:latin typeface="Arial" panose="020B0604020202020204" pitchFamily="34" charset="0"/>
                <a:cs typeface="Arial" panose="020B0604020202020204" pitchFamily="34" charset="0"/>
              </a:rPr>
              <a:t>.  </a:t>
            </a:r>
          </a:p>
          <a:p>
            <a:pPr marL="233301" indent="-233301">
              <a:buAutoNum type="arabicPeriod"/>
            </a:pPr>
            <a:r>
              <a:rPr lang="en-US" dirty="0">
                <a:latin typeface="Arial" panose="020B0604020202020204" pitchFamily="34" charset="0"/>
                <a:cs typeface="Arial" panose="020B0604020202020204" pitchFamily="34" charset="0"/>
              </a:rPr>
              <a:t>Choose the </a:t>
            </a:r>
            <a:r>
              <a:rPr lang="en-US" b="1" dirty="0">
                <a:latin typeface="Arial" panose="020B0604020202020204" pitchFamily="34" charset="0"/>
                <a:cs typeface="Arial" panose="020B0604020202020204" pitchFamily="34" charset="0"/>
              </a:rPr>
              <a:t>Report Format </a:t>
            </a:r>
            <a:r>
              <a:rPr lang="en-US" dirty="0">
                <a:latin typeface="Arial" panose="020B0604020202020204" pitchFamily="34" charset="0"/>
                <a:cs typeface="Arial" panose="020B0604020202020204" pitchFamily="34" charset="0"/>
              </a:rPr>
              <a:t>and the PDF type. Use the Single PDF radio button for a single ISR. Use the Multiple PDFs in a ZIP file to print a batch of reports for multiple students.  </a:t>
            </a:r>
          </a:p>
          <a:p>
            <a:pPr marL="233301" indent="-233301">
              <a:buAutoNum type="arabicPeriod"/>
            </a:pPr>
            <a:r>
              <a:rPr lang="en-US" dirty="0">
                <a:latin typeface="Arial" panose="020B0604020202020204" pitchFamily="34" charset="0"/>
                <a:cs typeface="Arial" panose="020B0604020202020204" pitchFamily="34" charset="0"/>
              </a:rPr>
              <a:t>Starting at the left margin, click the section bars to expand the colored sections. Within each section, you must make certain selections: </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Test Reasons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Assessments</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Select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Students</a:t>
            </a:r>
            <a:r>
              <a:rPr lang="en-US" dirty="0">
                <a:latin typeface="Arial" panose="020B0604020202020204" pitchFamily="34" charset="0"/>
                <a:cs typeface="Arial" panose="020B0604020202020204" pitchFamily="34" charset="0"/>
              </a:rPr>
              <a:t>.</a:t>
            </a:r>
          </a:p>
          <a:p>
            <a:pPr marL="233301" indent="-233301">
              <a:buAutoNum type="arabicPeriod"/>
            </a:pPr>
            <a:r>
              <a:rPr lang="en-US" dirty="0">
                <a:latin typeface="Arial" panose="020B0604020202020204" pitchFamily="34" charset="0"/>
                <a:cs typeface="Arial" panose="020B0604020202020204" pitchFamily="34" charset="0"/>
              </a:rPr>
              <a:t>Choose a print language for the ISR from the Language radio button. Available languages will vary according to state settings.  </a:t>
            </a:r>
          </a:p>
          <a:p>
            <a:pPr marL="233301" indent="-233301">
              <a:buAutoNum type="arabicPeriod"/>
            </a:pPr>
            <a:r>
              <a:rPr lang="en-US" dirty="0">
                <a:latin typeface="Arial" panose="020B0604020202020204" pitchFamily="34" charset="0"/>
                <a:cs typeface="Arial" panose="020B0604020202020204" pitchFamily="34" charset="0"/>
              </a:rPr>
              <a:t>Click the </a:t>
            </a:r>
            <a:r>
              <a:rPr lang="en-US" b="1" dirty="0">
                <a:latin typeface="Arial" panose="020B0604020202020204" pitchFamily="34" charset="0"/>
                <a:cs typeface="Arial" panose="020B0604020202020204" pitchFamily="34" charset="0"/>
              </a:rPr>
              <a:t>Generate </a:t>
            </a:r>
            <a:r>
              <a:rPr lang="en-US" dirty="0">
                <a:latin typeface="Arial" panose="020B0604020202020204" pitchFamily="34" charset="0"/>
                <a:cs typeface="Arial" panose="020B0604020202020204" pitchFamily="34" charset="0"/>
              </a:rPr>
              <a:t>button, and the new ISR(s) will be stored in the </a:t>
            </a:r>
            <a:r>
              <a:rPr lang="en-US" b="1" dirty="0">
                <a:latin typeface="Arial" panose="020B0604020202020204" pitchFamily="34" charset="0"/>
                <a:cs typeface="Arial" panose="020B0604020202020204" pitchFamily="34" charset="0"/>
              </a:rPr>
              <a:t>Secure File Center</a:t>
            </a:r>
            <a:r>
              <a:rPr lang="en-US" dirty="0">
                <a:latin typeface="Arial" panose="020B0604020202020204" pitchFamily="34" charset="0"/>
                <a:cs typeface="Arial" panose="020B0604020202020204" pitchFamily="34" charset="0"/>
              </a:rPr>
              <a:t>, available for downloading and printing.</a:t>
            </a:r>
          </a:p>
        </p:txBody>
      </p:sp>
      <p:sp>
        <p:nvSpPr>
          <p:cNvPr id="4" name="Slide Number Placeholder 3"/>
          <p:cNvSpPr>
            <a:spLocks noGrp="1"/>
          </p:cNvSpPr>
          <p:nvPr>
            <p:ph type="sldNum" sz="quarter" idx="5"/>
          </p:nvPr>
        </p:nvSpPr>
        <p:spPr/>
        <p:txBody>
          <a:bodyPr/>
          <a:lstStyle/>
          <a:p>
            <a:fld id="{EFEFC3BB-83ED-4FBD-AB97-B60FAD447E33}" type="slidenum">
              <a:rPr lang="en-US" smtClean="0"/>
              <a:t>23</a:t>
            </a:fld>
            <a:endParaRPr lang="en-US" dirty="0"/>
          </a:p>
        </p:txBody>
      </p:sp>
    </p:spTree>
    <p:extLst>
      <p:ext uri="{BB962C8B-B14F-4D97-AF65-F5344CB8AC3E}">
        <p14:creationId xmlns:p14="http://schemas.microsoft.com/office/powerpoint/2010/main" val="750697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Secure File Center stores any PDF versions of reports you generate from the Student Results Generator. These files automatically expire after a designated period. Users can access the Secure File Center from the Reporting banner. </a:t>
            </a:r>
          </a:p>
          <a:p>
            <a:endParaRPr lang="en-US" dirty="0">
              <a:latin typeface="Arial" panose="020B0604020202020204" pitchFamily="34" charset="0"/>
              <a:cs typeface="Arial" panose="020B0604020202020204" pitchFamily="34" charset="0"/>
            </a:endParaRPr>
          </a:p>
          <a:p>
            <a:r>
              <a:rPr lang="en-US" sz="1800" u="none" dirty="0">
                <a:solidFill>
                  <a:srgbClr val="008080"/>
                </a:solidFill>
                <a:effectLst/>
                <a:latin typeface="Calibri" panose="020F0502020204030204" pitchFamily="34" charset="0"/>
                <a:ea typeface="Times New Roman" panose="02020603050405020304" pitchFamily="18" charset="0"/>
              </a:rPr>
              <a:t>The </a:t>
            </a:r>
            <a:r>
              <a:rPr lang="en-US" sz="1800" b="1" u="none" dirty="0">
                <a:solidFill>
                  <a:srgbClr val="008080"/>
                </a:solidFill>
                <a:effectLst/>
                <a:latin typeface="Calibri" panose="020F0502020204030204" pitchFamily="34" charset="0"/>
                <a:ea typeface="Times New Roman" panose="02020603050405020304" pitchFamily="18" charset="0"/>
              </a:rPr>
              <a:t>Recent</a:t>
            </a:r>
            <a:r>
              <a:rPr lang="en-US" sz="1800" u="none" dirty="0">
                <a:solidFill>
                  <a:srgbClr val="008080"/>
                </a:solidFill>
                <a:effectLst/>
                <a:latin typeface="Calibri" panose="020F0502020204030204" pitchFamily="34" charset="0"/>
                <a:ea typeface="Times New Roman" panose="02020603050405020304" pitchFamily="18" charset="0"/>
              </a:rPr>
              <a:t> tab displays all files except those that have been archived. </a:t>
            </a: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Archived</a:t>
            </a:r>
            <a:r>
              <a:rPr lang="en-US" dirty="0">
                <a:latin typeface="Arial" panose="020B0604020202020204" pitchFamily="34" charset="0"/>
                <a:cs typeface="Arial" panose="020B0604020202020204" pitchFamily="34" charset="0"/>
              </a:rPr>
              <a:t> tab displays files that have been archived.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Other options in the Secure File Center include a toggle switch for showing or hiding system labels and custom labels, a search box to help with filtering the results listed in the Secure File Center, and the archive and delete buttons.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create a new custom label by clicking the label icon.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download a file, click the name of the file.</a:t>
            </a:r>
          </a:p>
        </p:txBody>
      </p:sp>
      <p:sp>
        <p:nvSpPr>
          <p:cNvPr id="4" name="Slide Number Placeholder 3"/>
          <p:cNvSpPr>
            <a:spLocks noGrp="1"/>
          </p:cNvSpPr>
          <p:nvPr>
            <p:ph type="sldNum" sz="quarter" idx="5"/>
          </p:nvPr>
        </p:nvSpPr>
        <p:spPr/>
        <p:txBody>
          <a:bodyPr/>
          <a:lstStyle/>
          <a:p>
            <a:fld id="{EFEFC3BB-83ED-4FBD-AB97-B60FAD447E33}" type="slidenum">
              <a:rPr lang="en-US" smtClean="0"/>
              <a:t>24</a:t>
            </a:fld>
            <a:endParaRPr lang="en-US" dirty="0"/>
          </a:p>
        </p:txBody>
      </p:sp>
    </p:spTree>
    <p:extLst>
      <p:ext uri="{BB962C8B-B14F-4D97-AF65-F5344CB8AC3E}">
        <p14:creationId xmlns:p14="http://schemas.microsoft.com/office/powerpoint/2010/main" val="4164326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Test results are reported in several different ways for this Future Kindergarten Screener assessment. The </a:t>
            </a:r>
            <a:r>
              <a:rPr lang="en-US" b="1" dirty="0">
                <a:latin typeface="Arial" panose="020B0604020202020204" pitchFamily="34" charset="0"/>
                <a:cs typeface="Arial" panose="020B0604020202020204" pitchFamily="34" charset="0"/>
              </a:rPr>
              <a:t>Proficiency Status </a:t>
            </a:r>
            <a:r>
              <a:rPr lang="en-US" dirty="0">
                <a:latin typeface="Arial" panose="020B0604020202020204" pitchFamily="34" charset="0"/>
                <a:cs typeface="Arial" panose="020B0604020202020204" pitchFamily="34" charset="0"/>
              </a:rPr>
              <a:t>is displayed above the </a:t>
            </a:r>
            <a:r>
              <a:rPr lang="en-US" b="1" dirty="0">
                <a:latin typeface="Arial" panose="020B0604020202020204" pitchFamily="34" charset="0"/>
                <a:cs typeface="Arial" panose="020B0604020202020204" pitchFamily="34" charset="0"/>
              </a:rPr>
              <a:t>Proficiency Determination </a:t>
            </a:r>
            <a:r>
              <a:rPr lang="en-US" dirty="0">
                <a:latin typeface="Arial" panose="020B0604020202020204" pitchFamily="34" charset="0"/>
                <a:cs typeface="Arial" panose="020B0604020202020204" pitchFamily="34" charset="0"/>
              </a:rPr>
              <a:t>box that shows the performance level descriptors for the four levels: Proficient, Progressing, Emerging, and Proficiency Not Determined.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Below the</a:t>
            </a:r>
            <a:r>
              <a:rPr lang="en-US" b="1" dirty="0">
                <a:latin typeface="Arial" panose="020B0604020202020204" pitchFamily="34" charset="0"/>
                <a:cs typeface="Arial" panose="020B0604020202020204" pitchFamily="34" charset="0"/>
              </a:rPr>
              <a:t> Proficiency Determination</a:t>
            </a:r>
            <a:r>
              <a:rPr lang="en-US" dirty="0">
                <a:latin typeface="Arial" panose="020B0604020202020204" pitchFamily="34" charset="0"/>
                <a:cs typeface="Arial" panose="020B0604020202020204" pitchFamily="34" charset="0"/>
              </a:rPr>
              <a:t> box is a table of </a:t>
            </a:r>
            <a:r>
              <a:rPr lang="en-US" b="1" dirty="0">
                <a:latin typeface="Arial" panose="020B0604020202020204" pitchFamily="34" charset="0"/>
                <a:cs typeface="Arial" panose="020B0604020202020204" pitchFamily="34" charset="0"/>
              </a:rPr>
              <a:t>Domain Performance </a:t>
            </a:r>
            <a:r>
              <a:rPr lang="en-US" dirty="0">
                <a:latin typeface="Arial" panose="020B0604020202020204" pitchFamily="34" charset="0"/>
                <a:cs typeface="Arial" panose="020B0604020202020204" pitchFamily="34" charset="0"/>
              </a:rPr>
              <a:t>that reflects the student’s performance in each of the four domains of the test. Each domain performance category is reported as beginning, early intermediate, intermediate, early advanced, or advanced.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EFC3BB-83ED-4FBD-AB97-B60FAD447E33}" type="slidenum">
              <a:rPr lang="en-US" smtClean="0"/>
              <a:t>25</a:t>
            </a:fld>
            <a:endParaRPr lang="en-US" dirty="0"/>
          </a:p>
        </p:txBody>
      </p:sp>
    </p:spTree>
    <p:extLst>
      <p:ext uri="{BB962C8B-B14F-4D97-AF65-F5344CB8AC3E}">
        <p14:creationId xmlns:p14="http://schemas.microsoft.com/office/powerpoint/2010/main" val="3311907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Individual student test results for the ELPA21 Summative are reported in three major ways, as well. A summary of performance is listed as Comprehensive Scale Score, Proficiency Status, and Overall Scale Score. Proficiency Determination levels are described as Emerging, Progressing, and Proficient in the </a:t>
            </a:r>
            <a:r>
              <a:rPr lang="en-US" b="1" dirty="0">
                <a:latin typeface="Arial" panose="020B0604020202020204" pitchFamily="34" charset="0"/>
                <a:cs typeface="Arial" panose="020B0604020202020204" pitchFamily="34" charset="0"/>
              </a:rPr>
              <a:t>Proficiency Determination </a:t>
            </a:r>
            <a:r>
              <a:rPr lang="en-US" b="0" dirty="0">
                <a:latin typeface="Arial" panose="020B0604020202020204" pitchFamily="34" charset="0"/>
                <a:cs typeface="Arial" panose="020B0604020202020204" pitchFamily="34" charset="0"/>
              </a:rPr>
              <a:t>box. </a:t>
            </a:r>
            <a:r>
              <a:rPr lang="en-US" dirty="0">
                <a:latin typeface="Arial" panose="020B0604020202020204" pitchFamily="34" charset="0"/>
                <a:cs typeface="Arial" panose="020B0604020202020204" pitchFamily="34" charset="0"/>
              </a:rPr>
              <a:t>Average scale scores are compared with the state, district and school results in the </a:t>
            </a:r>
            <a:r>
              <a:rPr lang="en-US" b="1" dirty="0">
                <a:latin typeface="Arial" panose="020B0604020202020204" pitchFamily="34" charset="0"/>
                <a:cs typeface="Arial" panose="020B0604020202020204" pitchFamily="34" charset="0"/>
              </a:rPr>
              <a:t>comparison table </a:t>
            </a:r>
            <a:r>
              <a:rPr lang="en-US" b="0" dirty="0">
                <a:latin typeface="Arial" panose="020B0604020202020204" pitchFamily="34" charset="0"/>
                <a:cs typeface="Arial" panose="020B0604020202020204" pitchFamily="34" charset="0"/>
              </a:rPr>
              <a:t>in the middle of the report. A student’s performance within the four domains are explained in the </a:t>
            </a:r>
            <a:r>
              <a:rPr lang="en-US" b="1" dirty="0">
                <a:latin typeface="Arial" panose="020B0604020202020204" pitchFamily="34" charset="0"/>
                <a:cs typeface="Arial" panose="020B0604020202020204" pitchFamily="34" charset="0"/>
              </a:rPr>
              <a:t>Domain Performance </a:t>
            </a:r>
            <a:r>
              <a:rPr lang="en-US" b="0" dirty="0">
                <a:latin typeface="Arial" panose="020B0604020202020204" pitchFamily="34" charset="0"/>
                <a:cs typeface="Arial" panose="020B0604020202020204" pitchFamily="34" charset="0"/>
              </a:rPr>
              <a:t>table.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EFC3BB-83ED-4FBD-AB97-B60FAD447E33}" type="slidenum">
              <a:rPr lang="en-US" smtClean="0"/>
              <a:t>26</a:t>
            </a:fld>
            <a:endParaRPr lang="en-US" dirty="0"/>
          </a:p>
        </p:txBody>
      </p:sp>
    </p:spTree>
    <p:extLst>
      <p:ext uri="{BB962C8B-B14F-4D97-AF65-F5344CB8AC3E}">
        <p14:creationId xmlns:p14="http://schemas.microsoft.com/office/powerpoint/2010/main" val="81068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Teachers and other users can choose to generate and print the </a:t>
            </a:r>
            <a:r>
              <a:rPr lang="en-US" b="1" dirty="0">
                <a:latin typeface="Arial" panose="020B0604020202020204" pitchFamily="34" charset="0"/>
                <a:cs typeface="Arial" panose="020B0604020202020204" pitchFamily="34" charset="0"/>
              </a:rPr>
              <a:t>Student Data File</a:t>
            </a:r>
            <a:r>
              <a:rPr lang="en-US" dirty="0">
                <a:latin typeface="Arial" panose="020B0604020202020204" pitchFamily="34" charset="0"/>
                <a:cs typeface="Arial" panose="020B0604020202020204" pitchFamily="34" charset="0"/>
              </a:rPr>
              <a:t>. This file includes the SAME information that the ISR details, but the report format is either a Microsoft Excel workbook file, a CSV file, or a text file. Printing reports in these formats will allow the user to use the features of Excel and word processing software to organize the data with a high degree of utility.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setup instructions for a Student Data File are the same as for an ISR, except for the selections on the </a:t>
            </a:r>
            <a:r>
              <a:rPr lang="en-US" b="1" dirty="0">
                <a:latin typeface="Arial" panose="020B0604020202020204" pitchFamily="34" charset="0"/>
                <a:cs typeface="Arial" panose="020B0604020202020204" pitchFamily="34" charset="0"/>
              </a:rPr>
              <a:t>Report Type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Print Options </a:t>
            </a:r>
            <a:r>
              <a:rPr lang="en-US" dirty="0">
                <a:latin typeface="Arial" panose="020B0604020202020204" pitchFamily="34" charset="0"/>
                <a:cs typeface="Arial" panose="020B0604020202020204" pitchFamily="34" charset="0"/>
              </a:rPr>
              <a:t>panel on the left side of the </a:t>
            </a:r>
            <a:r>
              <a:rPr lang="en-US" b="0" dirty="0">
                <a:latin typeface="Arial" panose="020B0604020202020204" pitchFamily="34" charset="0"/>
                <a:cs typeface="Arial" panose="020B0604020202020204" pitchFamily="34" charset="0"/>
              </a:rPr>
              <a:t>Student Results Generator </a:t>
            </a:r>
            <a:r>
              <a:rPr lang="en-US" dirty="0">
                <a:latin typeface="Arial" panose="020B0604020202020204" pitchFamily="34" charset="0"/>
                <a:cs typeface="Arial" panose="020B0604020202020204" pitchFamily="34" charset="0"/>
              </a:rPr>
              <a:t>page.</a:t>
            </a:r>
          </a:p>
        </p:txBody>
      </p:sp>
      <p:sp>
        <p:nvSpPr>
          <p:cNvPr id="4" name="Slide Number Placeholder 3"/>
          <p:cNvSpPr>
            <a:spLocks noGrp="1"/>
          </p:cNvSpPr>
          <p:nvPr>
            <p:ph type="sldNum" sz="quarter" idx="5"/>
          </p:nvPr>
        </p:nvSpPr>
        <p:spPr/>
        <p:txBody>
          <a:bodyPr/>
          <a:lstStyle/>
          <a:p>
            <a:fld id="{2C7CCC91-3D62-43C2-A928-E3141B66B648}" type="slidenum">
              <a:rPr lang="en-US" smtClean="0"/>
              <a:t>27</a:t>
            </a:fld>
            <a:endParaRPr lang="en-US" dirty="0"/>
          </a:p>
        </p:txBody>
      </p:sp>
    </p:spTree>
    <p:extLst>
      <p:ext uri="{BB962C8B-B14F-4D97-AF65-F5344CB8AC3E}">
        <p14:creationId xmlns:p14="http://schemas.microsoft.com/office/powerpoint/2010/main" val="2593751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Users can print or export any data from Reporting.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marL="228600" indent="-228600" defTabSz="952429" eaLnBrk="0" fontAlgn="base" hangingPunct="0">
              <a:spcBef>
                <a:spcPct val="30000"/>
              </a:spcBef>
              <a:spcAft>
                <a:spcPct val="0"/>
              </a:spcAft>
              <a:buAutoNum type="arabicPeriod"/>
              <a:defRPr/>
            </a:pPr>
            <a:r>
              <a:rPr lang="en-US" altLang="en-US" dirty="0">
                <a:latin typeface="Arial" panose="020B0604020202020204" pitchFamily="34" charset="0"/>
                <a:cs typeface="Arial" panose="020B0604020202020204" pitchFamily="34" charset="0"/>
              </a:rPr>
              <a:t>Use the</a:t>
            </a:r>
            <a:r>
              <a:rPr lang="en-US" altLang="en-US" b="1" dirty="0">
                <a:latin typeface="Arial" panose="020B0604020202020204" pitchFamily="34" charset="0"/>
                <a:cs typeface="Arial" panose="020B0604020202020204" pitchFamily="34" charset="0"/>
              </a:rPr>
              <a:t> Print </a:t>
            </a:r>
            <a:r>
              <a:rPr lang="en-US" altLang="en-US" dirty="0">
                <a:latin typeface="Arial" panose="020B0604020202020204" pitchFamily="34" charset="0"/>
                <a:cs typeface="Arial" panose="020B0604020202020204" pitchFamily="34" charset="0"/>
              </a:rPr>
              <a:t>button in the </a:t>
            </a:r>
            <a:r>
              <a:rPr lang="en-US" altLang="en-US" b="1" dirty="0">
                <a:latin typeface="Arial" panose="020B0604020202020204" pitchFamily="34" charset="0"/>
                <a:cs typeface="Arial" panose="020B0604020202020204" pitchFamily="34" charset="0"/>
              </a:rPr>
              <a:t>Features &amp; Tools </a:t>
            </a:r>
            <a:r>
              <a:rPr lang="en-US" altLang="en-US" dirty="0">
                <a:latin typeface="Arial" panose="020B0604020202020204" pitchFamily="34" charset="0"/>
                <a:cs typeface="Arial" panose="020B0604020202020204" pitchFamily="34" charset="0"/>
              </a:rPr>
              <a:t>menu to create a quick hard copy of any report or results displayed on the results page. </a:t>
            </a:r>
          </a:p>
          <a:p>
            <a:pPr marL="228600" indent="-228600" defTabSz="952429" eaLnBrk="0" fontAlgn="base" hangingPunct="0">
              <a:spcBef>
                <a:spcPct val="30000"/>
              </a:spcBef>
              <a:spcAft>
                <a:spcPct val="0"/>
              </a:spcAft>
              <a:buAutoNum type="arabicPeriod"/>
              <a:defRPr/>
            </a:pPr>
            <a:endParaRPr lang="en-US" altLang="en-US" dirty="0">
              <a:latin typeface="Arial" panose="020B0604020202020204" pitchFamily="34" charset="0"/>
              <a:cs typeface="Arial" panose="020B0604020202020204" pitchFamily="34" charset="0"/>
            </a:endParaRPr>
          </a:p>
          <a:p>
            <a:pPr marL="228600" indent="-228600" defTabSz="952429" eaLnBrk="0" fontAlgn="base" hangingPunct="0">
              <a:spcBef>
                <a:spcPct val="30000"/>
              </a:spcBef>
              <a:spcAft>
                <a:spcPct val="0"/>
              </a:spcAft>
              <a:buAutoNum type="arabicPeriod"/>
              <a:defRPr/>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export</a:t>
            </a:r>
            <a:r>
              <a:rPr lang="en-US" altLang="en-US" dirty="0">
                <a:latin typeface="Arial" panose="020B0604020202020204" pitchFamily="34" charset="0"/>
                <a:cs typeface="Arial" panose="020B0604020202020204" pitchFamily="34" charset="0"/>
              </a:rPr>
              <a:t> button (to the left of each assessment on the dashboard) generates a detailed report of any specific test. Users may choose from a PDF file (a picture) or a CSV file (an Excel spreadsheet). The file will generate in the user’s Secure File Center and can be downloaded from there for up to 29 days.</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Different options are available depending on the report being viewed.</a:t>
            </a:r>
          </a:p>
        </p:txBody>
      </p:sp>
      <p:sp>
        <p:nvSpPr>
          <p:cNvPr id="4" name="Slide Number Placeholder 3"/>
          <p:cNvSpPr>
            <a:spLocks noGrp="1"/>
          </p:cNvSpPr>
          <p:nvPr>
            <p:ph type="sldNum" sz="quarter" idx="10"/>
          </p:nvPr>
        </p:nvSpPr>
        <p:spPr/>
        <p:txBody>
          <a:bodyPr/>
          <a:lstStyle/>
          <a:p>
            <a:pPr defTabSz="952429">
              <a:defRPr/>
            </a:pPr>
            <a:fld id="{DBA2C2E2-0E08-480B-A22D-C2F2EBF6A27D}" type="slidenum">
              <a:rPr lang="en-US">
                <a:solidFill>
                  <a:prstClr val="black"/>
                </a:solidFill>
                <a:latin typeface="Calibri" panose="020F0502020204030204"/>
              </a:rPr>
              <a:pPr defTabSz="952429">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69924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 a quick copy of any page of results you are viewing, click the </a:t>
            </a:r>
            <a:r>
              <a:rPr lang="en-US" b="1" dirty="0">
                <a:latin typeface="Arial" panose="020B0604020202020204" pitchFamily="34" charset="0"/>
                <a:cs typeface="Arial" panose="020B0604020202020204" pitchFamily="34" charset="0"/>
              </a:rPr>
              <a:t>Print</a:t>
            </a:r>
            <a:r>
              <a:rPr lang="en-US" dirty="0">
                <a:latin typeface="Arial" panose="020B0604020202020204" pitchFamily="34" charset="0"/>
                <a:cs typeface="Arial" panose="020B0604020202020204" pitchFamily="34" charset="0"/>
              </a:rPr>
              <a:t> button and check the </a:t>
            </a:r>
            <a:r>
              <a:rPr lang="en-US" b="1" dirty="0">
                <a:latin typeface="Arial" panose="020B0604020202020204" pitchFamily="34" charset="0"/>
                <a:cs typeface="Arial" panose="020B0604020202020204" pitchFamily="34" charset="0"/>
              </a:rPr>
              <a:t>Save to PDF </a:t>
            </a:r>
            <a:r>
              <a:rPr lang="en-US" dirty="0">
                <a:latin typeface="Arial" panose="020B0604020202020204" pitchFamily="34" charset="0"/>
                <a:cs typeface="Arial" panose="020B0604020202020204" pitchFamily="34" charset="0"/>
              </a:rPr>
              <a:t>radio button. Click Confirm and a copy of the report will save in your Secure File Center.  </a:t>
            </a:r>
          </a:p>
        </p:txBody>
      </p:sp>
      <p:sp>
        <p:nvSpPr>
          <p:cNvPr id="4" name="Slide Number Placeholder 3"/>
          <p:cNvSpPr>
            <a:spLocks noGrp="1"/>
          </p:cNvSpPr>
          <p:nvPr>
            <p:ph type="sldNum" sz="quarter" idx="5"/>
          </p:nvPr>
        </p:nvSpPr>
        <p:spPr/>
        <p:txBody>
          <a:bodyPr/>
          <a:lstStyle/>
          <a:p>
            <a:fld id="{EFEFC3BB-83ED-4FBD-AB97-B60FAD447E33}" type="slidenum">
              <a:rPr lang="en-US" smtClean="0"/>
              <a:t>29</a:t>
            </a:fld>
            <a:endParaRPr lang="en-US" dirty="0"/>
          </a:p>
        </p:txBody>
      </p:sp>
    </p:spTree>
    <p:extLst>
      <p:ext uri="{BB962C8B-B14F-4D97-AF65-F5344CB8AC3E}">
        <p14:creationId xmlns:p14="http://schemas.microsoft.com/office/powerpoint/2010/main" val="2765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5863" y="544513"/>
            <a:ext cx="4854575" cy="27305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First, we will review how to log in to the Reporting System, and then we will cover how to navigate through the dashboard and test results pages. Filters will be explained so that you can eliminate unnecessary data from your reports. Next, we will review the demographic sub-group report and the Student Portfolio report. The webinar concludes with a section on printing ISRs, for one student or in batches, and printing and exporting reports. </a:t>
            </a:r>
          </a:p>
        </p:txBody>
      </p:sp>
      <p:sp>
        <p:nvSpPr>
          <p:cNvPr id="4" name="Slide Number Placeholder 3"/>
          <p:cNvSpPr>
            <a:spLocks noGrp="1"/>
          </p:cNvSpPr>
          <p:nvPr>
            <p:ph type="sldNum" sz="quarter" idx="10"/>
          </p:nvPr>
        </p:nvSpPr>
        <p:spPr/>
        <p:txBody>
          <a:bodyPr/>
          <a:lstStyle/>
          <a:p>
            <a:pPr defTabSz="952429" eaLnBrk="0" fontAlgn="base" hangingPunct="0">
              <a:spcBef>
                <a:spcPct val="0"/>
              </a:spcBef>
              <a:spcAft>
                <a:spcPct val="0"/>
              </a:spcAft>
              <a:defRPr/>
            </a:pPr>
            <a:fld id="{DBA2C2E2-0E08-480B-A22D-C2F2EBF6A27D}" type="slidenum">
              <a:rPr lang="en-US">
                <a:solidFill>
                  <a:srgbClr val="000000"/>
                </a:solidFill>
                <a:latin typeface="ITC Franklin Gothic Std Bk Cd"/>
                <a:ea typeface="ＭＳ Ｐゴシック" charset="-128"/>
              </a:rPr>
              <a:pPr defTabSz="952429" eaLnBrk="0" fontAlgn="base" hangingPunct="0">
                <a:spcBef>
                  <a:spcPct val="0"/>
                </a:spcBef>
                <a:spcAft>
                  <a:spcPct val="0"/>
                </a:spcAft>
                <a:defRPr/>
              </a:pPr>
              <a:t>3</a:t>
            </a:fld>
            <a:endParaRPr lang="en-US" dirty="0">
              <a:solidFill>
                <a:srgbClr val="000000"/>
              </a:solidFill>
              <a:latin typeface="ITC Franklin Gothic Std Bk Cd"/>
              <a:ea typeface="ＭＳ Ｐゴシック" charset="-128"/>
            </a:endParaRPr>
          </a:p>
        </p:txBody>
      </p:sp>
    </p:spTree>
    <p:extLst>
      <p:ext uri="{BB962C8B-B14F-4D97-AF65-F5344CB8AC3E}">
        <p14:creationId xmlns:p14="http://schemas.microsoft.com/office/powerpoint/2010/main" val="617757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This slide shows the export choices for a state user who has clicked the </a:t>
            </a:r>
            <a:r>
              <a:rPr lang="en-US" altLang="en-US" b="1" dirty="0">
                <a:latin typeface="Arial" panose="020B0604020202020204" pitchFamily="34" charset="0"/>
                <a:cs typeface="Arial" panose="020B0604020202020204" pitchFamily="34" charset="0"/>
              </a:rPr>
              <a:t>Export Assessment Data </a:t>
            </a:r>
            <a:r>
              <a:rPr lang="en-US" altLang="en-US" dirty="0">
                <a:latin typeface="Arial" panose="020B0604020202020204" pitchFamily="34" charset="0"/>
                <a:cs typeface="Arial" panose="020B0604020202020204" pitchFamily="34" charset="0"/>
              </a:rPr>
              <a:t>button from the dashboard page. The user must choose a </a:t>
            </a:r>
            <a:r>
              <a:rPr lang="en-US" altLang="en-US" b="0" dirty="0">
                <a:latin typeface="Arial" panose="020B0604020202020204" pitchFamily="34" charset="0"/>
                <a:cs typeface="Arial" panose="020B0604020202020204" pitchFamily="34" charset="0"/>
              </a:rPr>
              <a:t>type of report</a:t>
            </a:r>
            <a:r>
              <a:rPr lang="en-US" altLang="en-US" dirty="0">
                <a:latin typeface="Arial" panose="020B0604020202020204" pitchFamily="34" charset="0"/>
                <a:cs typeface="Arial" panose="020B0604020202020204" pitchFamily="34" charset="0"/>
              </a:rPr>
              <a:t> and a </a:t>
            </a:r>
            <a:r>
              <a:rPr lang="en-US" altLang="en-US" b="0" dirty="0">
                <a:latin typeface="Arial" panose="020B0604020202020204" pitchFamily="34" charset="0"/>
                <a:cs typeface="Arial" panose="020B0604020202020204" pitchFamily="34" charset="0"/>
              </a:rPr>
              <a:t>file type. </a:t>
            </a:r>
            <a:r>
              <a:rPr lang="en-US" altLang="en-US" dirty="0">
                <a:latin typeface="Arial" panose="020B0604020202020204" pitchFamily="34" charset="0"/>
                <a:cs typeface="Arial" panose="020B0604020202020204" pitchFamily="34" charset="0"/>
              </a:rPr>
              <a:t>Clicking the </a:t>
            </a:r>
            <a:r>
              <a:rPr lang="en-US" altLang="en-US" b="1" dirty="0">
                <a:latin typeface="Arial" panose="020B0604020202020204" pitchFamily="34" charset="0"/>
                <a:cs typeface="Arial" panose="020B0604020202020204" pitchFamily="34" charset="0"/>
              </a:rPr>
              <a:t>Export Assessment Data </a:t>
            </a:r>
            <a:r>
              <a:rPr lang="en-US" altLang="en-US" b="0" dirty="0">
                <a:latin typeface="Arial" panose="020B0604020202020204" pitchFamily="34" charset="0"/>
                <a:cs typeface="Arial" panose="020B0604020202020204" pitchFamily="34" charset="0"/>
              </a:rPr>
              <a:t>button </a:t>
            </a:r>
            <a:r>
              <a:rPr lang="en-US" altLang="en-US" dirty="0">
                <a:latin typeface="Arial" panose="020B0604020202020204" pitchFamily="34" charset="0"/>
                <a:cs typeface="Arial" panose="020B0604020202020204" pitchFamily="34" charset="0"/>
              </a:rPr>
              <a:t>brings up a </a:t>
            </a:r>
            <a:r>
              <a:rPr lang="en-US" altLang="en-US" b="0" dirty="0">
                <a:latin typeface="Arial" panose="020B0604020202020204" pitchFamily="34" charset="0"/>
                <a:cs typeface="Arial" panose="020B0604020202020204" pitchFamily="34" charset="0"/>
              </a:rPr>
              <a:t>confirmation page </a:t>
            </a:r>
            <a:r>
              <a:rPr lang="en-US" altLang="en-US" dirty="0">
                <a:latin typeface="Arial" panose="020B0604020202020204" pitchFamily="34" charset="0"/>
                <a:cs typeface="Arial" panose="020B0604020202020204" pitchFamily="34" charset="0"/>
              </a:rPr>
              <a:t>that shows the name of the assessment, the type of report chosen, and the type of file chosen. Click </a:t>
            </a:r>
            <a:r>
              <a:rPr lang="en-US" altLang="en-US" b="1" dirty="0">
                <a:latin typeface="Arial" panose="020B0604020202020204" pitchFamily="34" charset="0"/>
                <a:cs typeface="Arial" panose="020B0604020202020204" pitchFamily="34" charset="0"/>
              </a:rPr>
              <a:t>Yes</a:t>
            </a:r>
            <a:r>
              <a:rPr lang="en-US" altLang="en-US" dirty="0">
                <a:latin typeface="Arial" panose="020B0604020202020204" pitchFamily="34" charset="0"/>
                <a:cs typeface="Arial" panose="020B0604020202020204" pitchFamily="34" charset="0"/>
              </a:rPr>
              <a:t>. The user’s Secure File Center will immediately open and display the report.</a:t>
            </a:r>
          </a:p>
        </p:txBody>
      </p:sp>
      <p:sp>
        <p:nvSpPr>
          <p:cNvPr id="4" name="Slide Number Placeholder 3"/>
          <p:cNvSpPr>
            <a:spLocks noGrp="1"/>
          </p:cNvSpPr>
          <p:nvPr>
            <p:ph type="sldNum" sz="quarter" idx="10"/>
          </p:nvPr>
        </p:nvSpPr>
        <p:spPr/>
        <p:txBody>
          <a:bodyPr/>
          <a:lstStyle/>
          <a:p>
            <a:pPr defTabSz="952429">
              <a:defRPr/>
            </a:pPr>
            <a:fld id="{DBA2C2E2-0E08-480B-A22D-C2F2EBF6A27D}" type="slidenum">
              <a:rPr lang="en-US">
                <a:solidFill>
                  <a:prstClr val="black"/>
                </a:solidFill>
                <a:latin typeface="Calibri" panose="020F0502020204030204"/>
              </a:rPr>
              <a:pPr defTabSz="952429">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78480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report shown here is a schoolwide report of the results of the Grade 2 Screener for Demo School 1. It shows the total performance levels for the district, the school, and the students in the first table. The next 8 tables show the results for the four domains by comparison aggregates and by individual student at the school.  </a:t>
            </a:r>
          </a:p>
        </p:txBody>
      </p:sp>
      <p:sp>
        <p:nvSpPr>
          <p:cNvPr id="4" name="Slide Number Placeholder 3"/>
          <p:cNvSpPr>
            <a:spLocks noGrp="1"/>
          </p:cNvSpPr>
          <p:nvPr>
            <p:ph type="sldNum" sz="quarter" idx="5"/>
          </p:nvPr>
        </p:nvSpPr>
        <p:spPr/>
        <p:txBody>
          <a:bodyPr/>
          <a:lstStyle/>
          <a:p>
            <a:fld id="{EFEFC3BB-83ED-4FBD-AB97-B60FAD447E33}" type="slidenum">
              <a:rPr lang="en-US" smtClean="0"/>
              <a:t>31</a:t>
            </a:fld>
            <a:endParaRPr lang="en-US" dirty="0"/>
          </a:p>
        </p:txBody>
      </p:sp>
    </p:spTree>
    <p:extLst>
      <p:ext uri="{BB962C8B-B14F-4D97-AF65-F5344CB8AC3E}">
        <p14:creationId xmlns:p14="http://schemas.microsoft.com/office/powerpoint/2010/main" val="502003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2384425" y="534988"/>
            <a:ext cx="4765675" cy="2681287"/>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37931" rtl="0" eaLnBrk="1" fontAlgn="auto" latinLnBrk="0" hangingPunct="1">
              <a:lnSpc>
                <a:spcPct val="100000"/>
              </a:lnSpc>
              <a:spcBef>
                <a:spcPct val="0"/>
              </a:spcBef>
              <a:spcAft>
                <a:spcPts val="0"/>
              </a:spcAft>
              <a:buClrTx/>
              <a:buSzTx/>
              <a:buFontTx/>
              <a:buNone/>
              <a:tabLst/>
              <a:defRPr/>
            </a:pPr>
            <a:r>
              <a:rPr lang="en-US" altLang="en-US" dirty="0">
                <a:latin typeface="+mn-lt"/>
              </a:rPr>
              <a:t>Thank you for taking the time to view this training module. For</a:t>
            </a:r>
            <a:r>
              <a:rPr lang="en-US" altLang="en-US" baseline="0" dirty="0">
                <a:latin typeface="+mn-lt"/>
              </a:rPr>
              <a:t> more detailed information, c</a:t>
            </a:r>
            <a:r>
              <a:rPr lang="en-US" altLang="en-US" dirty="0">
                <a:latin typeface="+mn-lt"/>
              </a:rPr>
              <a:t>onsult the </a:t>
            </a:r>
            <a:r>
              <a:rPr lang="en-US" altLang="en-US" baseline="0" dirty="0">
                <a:latin typeface="+mn-lt"/>
              </a:rPr>
              <a:t>additional Reporting System resources</a:t>
            </a:r>
            <a:r>
              <a:rPr lang="en-US" altLang="en-US" i="1" baseline="0" dirty="0">
                <a:latin typeface="+mn-lt"/>
              </a:rPr>
              <a:t> </a:t>
            </a:r>
            <a:r>
              <a:rPr lang="en-US" altLang="en-US" baseline="0" dirty="0">
                <a:latin typeface="+mn-lt"/>
              </a:rPr>
              <a:t>located on your state portal. </a:t>
            </a:r>
            <a:endParaRPr lang="en-US" altLang="en-US" dirty="0">
              <a:latin typeface="+mn-lt"/>
            </a:endParaRPr>
          </a:p>
          <a:p>
            <a:pPr defTabSz="937931">
              <a:spcBef>
                <a:spcPct val="0"/>
              </a:spcBef>
              <a:defRPr/>
            </a:pPr>
            <a:endParaRPr lang="en-US" altLang="en-US"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73652" indent="-297557">
              <a:defRPr>
                <a:solidFill>
                  <a:schemeClr val="tx1"/>
                </a:solidFill>
                <a:latin typeface="Calibri" pitchFamily="34" charset="0"/>
              </a:defRPr>
            </a:lvl2pPr>
            <a:lvl3pPr marL="1190235" indent="-238047">
              <a:defRPr>
                <a:solidFill>
                  <a:schemeClr val="tx1"/>
                </a:solidFill>
                <a:latin typeface="Calibri" pitchFamily="34" charset="0"/>
              </a:defRPr>
            </a:lvl3pPr>
            <a:lvl4pPr marL="1666327" indent="-238047">
              <a:defRPr>
                <a:solidFill>
                  <a:schemeClr val="tx1"/>
                </a:solidFill>
                <a:latin typeface="Calibri" pitchFamily="34" charset="0"/>
              </a:defRPr>
            </a:lvl4pPr>
            <a:lvl5pPr marL="2142420" indent="-238047">
              <a:defRPr>
                <a:solidFill>
                  <a:schemeClr val="tx1"/>
                </a:solidFill>
                <a:latin typeface="Calibri" pitchFamily="34" charset="0"/>
              </a:defRPr>
            </a:lvl5pPr>
            <a:lvl6pPr marL="2618514" indent="-238047" fontAlgn="base">
              <a:spcBef>
                <a:spcPct val="0"/>
              </a:spcBef>
              <a:spcAft>
                <a:spcPct val="0"/>
              </a:spcAft>
              <a:defRPr>
                <a:solidFill>
                  <a:schemeClr val="tx1"/>
                </a:solidFill>
                <a:latin typeface="Calibri" pitchFamily="34" charset="0"/>
              </a:defRPr>
            </a:lvl6pPr>
            <a:lvl7pPr marL="3094606" indent="-238047" fontAlgn="base">
              <a:spcBef>
                <a:spcPct val="0"/>
              </a:spcBef>
              <a:spcAft>
                <a:spcPct val="0"/>
              </a:spcAft>
              <a:defRPr>
                <a:solidFill>
                  <a:schemeClr val="tx1"/>
                </a:solidFill>
                <a:latin typeface="Calibri" pitchFamily="34" charset="0"/>
              </a:defRPr>
            </a:lvl7pPr>
            <a:lvl8pPr marL="3570701" indent="-238047" fontAlgn="base">
              <a:spcBef>
                <a:spcPct val="0"/>
              </a:spcBef>
              <a:spcAft>
                <a:spcPct val="0"/>
              </a:spcAft>
              <a:defRPr>
                <a:solidFill>
                  <a:schemeClr val="tx1"/>
                </a:solidFill>
                <a:latin typeface="Calibri" pitchFamily="34" charset="0"/>
              </a:defRPr>
            </a:lvl8pPr>
            <a:lvl9pPr marL="4046793" indent="-23804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32</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4425" y="534988"/>
            <a:ext cx="4765675" cy="2681287"/>
          </a:xfrm>
        </p:spPr>
      </p:sp>
      <p:sp>
        <p:nvSpPr>
          <p:cNvPr id="3" name="Notes Placeholder 2"/>
          <p:cNvSpPr>
            <a:spLocks noGrp="1"/>
          </p:cNvSpPr>
          <p:nvPr>
            <p:ph type="body" idx="1"/>
          </p:nvPr>
        </p:nvSpPr>
        <p:spPr/>
        <p:txBody>
          <a:bodyPr/>
          <a:lstStyle/>
          <a:p>
            <a:pPr defTabSz="936772">
              <a:defRPr/>
            </a:pPr>
            <a:r>
              <a:rPr lang="en-US" dirty="0">
                <a:latin typeface="Arial" panose="020B0604020202020204" pitchFamily="34" charset="0"/>
                <a:cs typeface="Arial" panose="020B0604020202020204" pitchFamily="34" charset="0"/>
              </a:rPr>
              <a:t>To log in to Reporting, you must have an authorized email address and password, which is the same as the one you use for TIDE and the TA Interface. Contact your School Administrator if you do not have a TIDE account. </a:t>
            </a:r>
          </a:p>
          <a:p>
            <a:pPr defTabSz="936772">
              <a:defRPr/>
            </a:pPr>
            <a:endParaRPr lang="en-US" dirty="0">
              <a:latin typeface="Arial" panose="020B0604020202020204" pitchFamily="34" charset="0"/>
              <a:cs typeface="Arial" panose="020B0604020202020204" pitchFamily="34" charset="0"/>
            </a:endParaRPr>
          </a:p>
          <a:p>
            <a:pPr defTabSz="936772">
              <a:defRPr/>
            </a:pPr>
            <a:r>
              <a:rPr lang="en-US" dirty="0">
                <a:latin typeface="Arial" panose="020B0604020202020204" pitchFamily="34" charset="0"/>
                <a:cs typeface="Arial" panose="020B0604020202020204" pitchFamily="34" charset="0"/>
              </a:rPr>
              <a:t>Reporting is a secure, role-based system. Your access to reports and data in the system depends upon your user role and your district and school associations. </a:t>
            </a:r>
          </a:p>
          <a:p>
            <a:pPr defTabSz="936772">
              <a:defRPr/>
            </a:pPr>
            <a:endParaRPr lang="en-US" dirty="0">
              <a:latin typeface="Arial" panose="020B0604020202020204" pitchFamily="34" charset="0"/>
              <a:cs typeface="Arial" panose="020B0604020202020204" pitchFamily="34" charset="0"/>
            </a:endParaRPr>
          </a:p>
          <a:p>
            <a:pPr defTabSz="936772">
              <a:defRPr/>
            </a:pPr>
            <a:r>
              <a:rPr lang="en-US" dirty="0">
                <a:latin typeface="Arial" panose="020B0604020202020204" pitchFamily="34" charset="0"/>
                <a:cs typeface="Arial" panose="020B0604020202020204" pitchFamily="34" charset="0"/>
              </a:rPr>
              <a:t>To log in to Reporting, go to your state portal. Click the appropriate user role or assessment card. On the next page, click the </a:t>
            </a:r>
            <a:r>
              <a:rPr lang="en-US" b="1" dirty="0">
                <a:latin typeface="Arial" panose="020B0604020202020204" pitchFamily="34" charset="0"/>
                <a:cs typeface="Arial" panose="020B0604020202020204" pitchFamily="34" charset="0"/>
              </a:rPr>
              <a:t>Reporting </a:t>
            </a:r>
            <a:r>
              <a:rPr lang="en-US" dirty="0">
                <a:latin typeface="Arial" panose="020B0604020202020204" pitchFamily="34" charset="0"/>
                <a:cs typeface="Arial" panose="020B0604020202020204" pitchFamily="34" charset="0"/>
              </a:rPr>
              <a:t>system card. Enter your username and password,</a:t>
            </a:r>
            <a:r>
              <a:rPr lang="en-US" baseline="0" dirty="0">
                <a:latin typeface="Arial" panose="020B0604020202020204" pitchFamily="34" charset="0"/>
                <a:cs typeface="Arial" panose="020B0604020202020204" pitchFamily="34" charset="0"/>
              </a:rPr>
              <a:t> and then </a:t>
            </a:r>
            <a:r>
              <a:rPr lang="en-US" dirty="0">
                <a:latin typeface="Arial" panose="020B0604020202020204" pitchFamily="34" charset="0"/>
                <a:cs typeface="Arial" panose="020B0604020202020204" pitchFamily="34" charset="0"/>
              </a:rPr>
              <a:t>click </a:t>
            </a:r>
            <a:r>
              <a:rPr lang="en-US" b="1" dirty="0">
                <a:latin typeface="Arial" panose="020B0604020202020204" pitchFamily="34" charset="0"/>
                <a:cs typeface="Arial" panose="020B0604020202020204" pitchFamily="34" charset="0"/>
              </a:rPr>
              <a:t>Secure Login</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3026554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logging in to the system using a new device or browser, or after clearing the cache on a previously-used browser, you will see an </a:t>
            </a:r>
            <a:r>
              <a:rPr lang="en-US" b="1" i="0" dirty="0">
                <a:latin typeface="Arial" panose="020B0604020202020204" pitchFamily="34" charset="0"/>
                <a:cs typeface="Arial" panose="020B0604020202020204" pitchFamily="34" charset="0"/>
              </a:rPr>
              <a:t>Enter Code </a:t>
            </a:r>
            <a:r>
              <a:rPr lang="en-US" dirty="0">
                <a:latin typeface="Arial" panose="020B0604020202020204" pitchFamily="34" charset="0"/>
                <a:cs typeface="Arial" panose="020B0604020202020204" pitchFamily="34" charset="0"/>
              </a:rPr>
              <a:t>page. An authentication code will be sent to your email address, and </a:t>
            </a:r>
            <a:r>
              <a:rPr lang="en-US" b="0" dirty="0">
                <a:latin typeface="Arial" panose="020B0604020202020204" pitchFamily="34" charset="0"/>
                <a:cs typeface="Arial" panose="020B0604020202020204" pitchFamily="34" charset="0"/>
              </a:rPr>
              <a:t>you will need to enter the code on this page within </a:t>
            </a:r>
            <a:r>
              <a:rPr lang="en-US" b="0" u="sng" dirty="0">
                <a:latin typeface="Arial" panose="020B0604020202020204" pitchFamily="34" charset="0"/>
                <a:cs typeface="Arial" panose="020B0604020202020204" pitchFamily="34" charset="0"/>
              </a:rPr>
              <a:t>fifteen</a:t>
            </a:r>
            <a:r>
              <a:rPr lang="en-US" b="0" dirty="0">
                <a:latin typeface="Arial" panose="020B0604020202020204" pitchFamily="34" charset="0"/>
                <a:cs typeface="Arial" panose="020B0604020202020204" pitchFamily="34" charset="0"/>
              </a:rPr>
              <a:t> minutes of receiving the email. If you do not receive a code or do not enter the code within the </a:t>
            </a:r>
            <a:r>
              <a:rPr lang="en-US" b="0" u="none" dirty="0">
                <a:latin typeface="Arial" panose="020B0604020202020204" pitchFamily="34" charset="0"/>
                <a:cs typeface="Arial" panose="020B0604020202020204" pitchFamily="34" charset="0"/>
              </a:rPr>
              <a:t>fifteen-minute</a:t>
            </a:r>
            <a:r>
              <a:rPr lang="en-US" b="0" dirty="0">
                <a:latin typeface="Arial" panose="020B0604020202020204" pitchFamily="34" charset="0"/>
                <a:cs typeface="Arial" panose="020B0604020202020204" pitchFamily="34" charset="0"/>
              </a:rPr>
              <a:t> time limit, </a:t>
            </a:r>
            <a:r>
              <a:rPr lang="en-US" b="0" dirty="0">
                <a:solidFill>
                  <a:srgbClr val="FF0000"/>
                </a:solidFill>
                <a:latin typeface="Arial" panose="020B0604020202020204" pitchFamily="34" charset="0"/>
                <a:cs typeface="Arial" panose="020B0604020202020204" pitchFamily="34" charset="0"/>
              </a:rPr>
              <a:t>click</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Resend Code</a:t>
            </a:r>
            <a:r>
              <a:rPr lang="en-US" b="0" dirty="0">
                <a:latin typeface="Arial" panose="020B0604020202020204" pitchFamily="34" charset="0"/>
                <a:cs typeface="Arial" panose="020B0604020202020204" pitchFamily="34" charset="0"/>
              </a:rPr>
              <a:t>. Click </a:t>
            </a:r>
            <a:r>
              <a:rPr lang="en-US" b="1" dirty="0">
                <a:latin typeface="Arial" panose="020B0604020202020204" pitchFamily="34" charset="0"/>
                <a:cs typeface="Arial" panose="020B0604020202020204" pitchFamily="34" charset="0"/>
              </a:rPr>
              <a:t>Submit</a:t>
            </a:r>
            <a:r>
              <a:rPr lang="en-US" b="0" dirty="0">
                <a:latin typeface="Arial" panose="020B0604020202020204" pitchFamily="34" charset="0"/>
                <a:cs typeface="Arial" panose="020B0604020202020204" pitchFamily="34" charset="0"/>
              </a:rPr>
              <a:t> after entering the authentication code to access the system.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3204">
              <a:defRPr/>
            </a:pPr>
            <a:fld id="{10FBD5D1-EC6A-49BA-A260-9EA64558D1CE}" type="slidenum">
              <a:rPr lang="en-US">
                <a:solidFill>
                  <a:prstClr val="black"/>
                </a:solidFill>
                <a:latin typeface="Calibri" panose="020F0502020204030204"/>
              </a:rPr>
              <a:pPr defTabSz="93320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535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You will need to reset your password in the following situations:</a:t>
            </a:r>
          </a:p>
          <a:p>
            <a:pPr marL="174976" indent="-174976">
              <a:buFont typeface="Arial" panose="020B0604020202020204" pitchFamily="34" charset="0"/>
              <a:buChar char="•"/>
            </a:pPr>
            <a:r>
              <a:rPr lang="en-US" dirty="0">
                <a:latin typeface="Arial" panose="020B0604020202020204" pitchFamily="34" charset="0"/>
                <a:cs typeface="Arial" panose="020B0604020202020204" pitchFamily="34" charset="0"/>
              </a:rPr>
              <a:t>You forget your password.</a:t>
            </a:r>
          </a:p>
          <a:p>
            <a:pPr marL="174976" indent="-174976">
              <a:buFont typeface="Arial" panose="020B0604020202020204" pitchFamily="34" charset="0"/>
              <a:buChar char="•"/>
            </a:pPr>
            <a:r>
              <a:rPr lang="en-US" dirty="0">
                <a:latin typeface="Arial" panose="020B0604020202020204" pitchFamily="34" charset="0"/>
                <a:cs typeface="Arial" panose="020B0604020202020204" pitchFamily="34" charset="0"/>
              </a:rPr>
              <a:t>Your activation link expired.</a:t>
            </a:r>
          </a:p>
          <a:p>
            <a:pPr marL="174976" indent="-174976">
              <a:buFont typeface="Arial" panose="020B0604020202020204" pitchFamily="34" charset="0"/>
              <a:buChar char="•"/>
            </a:pPr>
            <a:r>
              <a:rPr lang="en-US" dirty="0">
                <a:latin typeface="Arial" panose="020B0604020202020204" pitchFamily="34" charset="0"/>
                <a:cs typeface="Arial" panose="020B0604020202020204" pitchFamily="34" charset="0"/>
              </a:rPr>
              <a:t>Your account is locked because you exceeded the account login attempt limit.</a:t>
            </a:r>
          </a:p>
          <a:p>
            <a:pPr marL="174976" indent="-174976">
              <a:buFont typeface="Arial" panose="020B0604020202020204" pitchFamily="34" charset="0"/>
              <a:buChar char="•"/>
            </a:pPr>
            <a:r>
              <a:rPr lang="en-US" dirty="0">
                <a:latin typeface="Arial" panose="020B0604020202020204" pitchFamily="34" charset="0"/>
                <a:cs typeface="Arial" panose="020B0604020202020204" pitchFamily="34" charset="0"/>
              </a:rPr>
              <a:t>It is a new school year.</a:t>
            </a:r>
          </a:p>
          <a:p>
            <a:pPr marL="174976" indent="-174976">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reset your password, click the </a:t>
            </a:r>
            <a:r>
              <a:rPr lang="en-US" b="1" dirty="0">
                <a:latin typeface="Arial" panose="020B0604020202020204" pitchFamily="34" charset="0"/>
                <a:cs typeface="Arial" panose="020B0604020202020204" pitchFamily="34" charset="0"/>
              </a:rPr>
              <a:t>Forgot Your Password? </a:t>
            </a:r>
            <a:r>
              <a:rPr lang="en-US" b="0" dirty="0">
                <a:latin typeface="Arial" panose="020B0604020202020204" pitchFamily="34" charset="0"/>
                <a:cs typeface="Arial" panose="020B0604020202020204" pitchFamily="34" charset="0"/>
              </a:rPr>
              <a:t>l</a:t>
            </a:r>
            <a:r>
              <a:rPr lang="en-US" dirty="0">
                <a:latin typeface="Arial" panose="020B0604020202020204" pitchFamily="34" charset="0"/>
                <a:cs typeface="Arial" panose="020B0604020202020204" pitchFamily="34" charset="0"/>
              </a:rPr>
              <a:t>ink. You will be taken to the </a:t>
            </a:r>
            <a:r>
              <a:rPr lang="en-US" b="1" dirty="0">
                <a:latin typeface="Arial" panose="020B0604020202020204" pitchFamily="34" charset="0"/>
                <a:cs typeface="Arial" panose="020B0604020202020204" pitchFamily="34" charset="0"/>
              </a:rPr>
              <a:t>Reset Your Password </a:t>
            </a:r>
            <a:r>
              <a:rPr lang="en-US" dirty="0">
                <a:latin typeface="Arial" panose="020B0604020202020204" pitchFamily="34" charset="0"/>
                <a:cs typeface="Arial" panose="020B0604020202020204" pitchFamily="34" charset="0"/>
              </a:rPr>
              <a:t>page. Enter your email address and follow the prompts to create and confirm a new password.</a:t>
            </a:r>
          </a:p>
        </p:txBody>
      </p:sp>
      <p:sp>
        <p:nvSpPr>
          <p:cNvPr id="4" name="Slide Number Placeholder 3"/>
          <p:cNvSpPr>
            <a:spLocks noGrp="1"/>
          </p:cNvSpPr>
          <p:nvPr>
            <p:ph type="sldNum" sz="quarter" idx="10"/>
          </p:nvPr>
        </p:nvSpPr>
        <p:spPr/>
        <p:txBody>
          <a:bodyPr/>
          <a:lstStyle/>
          <a:p>
            <a:pPr defTabSz="933204">
              <a:defRPr/>
            </a:pPr>
            <a:fld id="{10FBD5D1-EC6A-49BA-A260-9EA64558D1CE}" type="slidenum">
              <a:rPr lang="en-US">
                <a:solidFill>
                  <a:prstClr val="black"/>
                </a:solidFill>
                <a:latin typeface="Calibri" panose="020F0502020204030204"/>
              </a:rPr>
              <a:pPr defTabSz="93320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9132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When you log in to the Reporting System, the Dashboard Generator page appears. The controls on the left let you select from the groups of tests that have been processed in your state for the school year. You may choose the test type, subject within the test type, and grades within the subjects.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To the right of the dashboard generation controls are some other useful features. The </a:t>
            </a:r>
            <a:r>
              <a:rPr lang="en-US" sz="1800" i="1" dirty="0">
                <a:effectLst/>
                <a:latin typeface="Calibri" panose="020F0502020204030204" pitchFamily="34" charset="0"/>
                <a:ea typeface="Times New Roman" panose="02020603050405020304" pitchFamily="18" charset="0"/>
              </a:rPr>
              <a:t>Looking for a specific student?</a:t>
            </a:r>
            <a:r>
              <a:rPr lang="en-US" sz="1800" dirty="0">
                <a:effectLst/>
                <a:latin typeface="Calibri" panose="020F0502020204030204" pitchFamily="34" charset="0"/>
                <a:ea typeface="Times New Roman" panose="02020603050405020304" pitchFamily="18" charset="0"/>
              </a:rPr>
              <a:t> section allows you to use student ID to view all that student’s test results. The </a:t>
            </a:r>
            <a:r>
              <a:rPr lang="en-US" sz="1800" b="1" dirty="0">
                <a:effectLst/>
                <a:latin typeface="Calibri" panose="020F0502020204030204" pitchFamily="34" charset="0"/>
                <a:ea typeface="Times New Roman" panose="02020603050405020304" pitchFamily="18" charset="0"/>
              </a:rPr>
              <a:t>Features &amp; Tools </a:t>
            </a:r>
            <a:r>
              <a:rPr lang="en-US" sz="1800" dirty="0">
                <a:effectLst/>
                <a:latin typeface="Calibri" panose="020F0502020204030204" pitchFamily="34" charset="0"/>
                <a:ea typeface="Times New Roman" panose="02020603050405020304" pitchFamily="18" charset="0"/>
              </a:rPr>
              <a:t>menu appears on the right side of this page and in reports and offers multiple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After making your selections, click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Go to Dashboard</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27621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Calibri"/>
                <a:ea typeface="+mn-ea"/>
                <a:cs typeface="+mn-cs"/>
              </a:rPr>
              <a:t>After generating a dashboard, teachers and school- and district-level users see the dashboard landing page. Test information and results are displayed for the students assigned to you based on your role. </a:t>
            </a:r>
          </a:p>
          <a:p>
            <a:endParaRPr lang="en-US" sz="1200" kern="1200" dirty="0">
              <a:solidFill>
                <a:schemeClr val="tx1"/>
              </a:solidFill>
              <a:effectLst/>
              <a:latin typeface="Calibri"/>
              <a:ea typeface="+mn-ea"/>
              <a:cs typeface="+mn-cs"/>
            </a:endParaRPr>
          </a:p>
          <a:p>
            <a:r>
              <a:rPr lang="en-US" dirty="0">
                <a:latin typeface="Arial" panose="020B0604020202020204" pitchFamily="34" charset="0"/>
                <a:cs typeface="Arial" panose="020B0604020202020204" pitchFamily="34" charset="0"/>
              </a:rPr>
              <a:t>On each dashboard, users can sort and filter by specific categories and demographics so they can find data applicable to their needs. It only takes a few clicks to create a highly customized report, no matter the test type or the level of the user.</a:t>
            </a:r>
          </a:p>
        </p:txBody>
      </p:sp>
      <p:sp>
        <p:nvSpPr>
          <p:cNvPr id="4" name="Slide Number Placeholder 3"/>
          <p:cNvSpPr>
            <a:spLocks noGrp="1"/>
          </p:cNvSpPr>
          <p:nvPr>
            <p:ph type="sldNum" sz="quarter" idx="5"/>
          </p:nvPr>
        </p:nvSpPr>
        <p:spPr/>
        <p:txBody>
          <a:bodyPr/>
          <a:lstStyle/>
          <a:p>
            <a:pPr defTabSz="933204">
              <a:defRPr/>
            </a:pPr>
            <a:fld id="{2C7CCC91-3D62-43C2-A928-E3141B66B648}" type="slidenum">
              <a:rPr lang="en-US">
                <a:solidFill>
                  <a:prstClr val="black"/>
                </a:solidFill>
                <a:latin typeface="Calibri" panose="020F0502020204030204"/>
              </a:rPr>
              <a:pPr defTabSz="93320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7955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Test results and other data lie just under the surface of the</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dashboard </a:t>
            </a:r>
            <a:r>
              <a:rPr lang="en-US" dirty="0">
                <a:latin typeface="Arial" panose="020B0604020202020204" pitchFamily="34" charset="0"/>
                <a:cs typeface="Arial" panose="020B0604020202020204" pitchFamily="34" charset="0"/>
              </a:rPr>
              <a:t>page. Buttons, arrows, and test names are all “clickable.”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slide shows the numerous clickable objects on the dashboard homepage. These buttons include but are not limited to the </a:t>
            </a:r>
            <a:r>
              <a:rPr lang="en-US" b="1" dirty="0">
                <a:latin typeface="Arial" panose="020B0604020202020204" pitchFamily="34" charset="0"/>
                <a:cs typeface="Arial" panose="020B0604020202020204" pitchFamily="34" charset="0"/>
              </a:rPr>
              <a:t>Secure File Center</a:t>
            </a:r>
            <a:r>
              <a:rPr lang="en-US" dirty="0">
                <a:latin typeface="Arial" panose="020B0604020202020204" pitchFamily="34" charset="0"/>
                <a:cs typeface="Arial" panose="020B0604020202020204" pitchFamily="34" charset="0"/>
              </a:rPr>
              <a:t>, the </a:t>
            </a:r>
            <a:r>
              <a:rPr lang="en-US" b="1" dirty="0">
                <a:latin typeface="Arial" panose="020B0604020202020204" pitchFamily="34" charset="0"/>
                <a:cs typeface="Arial" panose="020B0604020202020204" pitchFamily="34" charset="0"/>
              </a:rPr>
              <a:t>Help</a:t>
            </a:r>
            <a:r>
              <a:rPr lang="en-US" dirty="0">
                <a:latin typeface="Arial" panose="020B0604020202020204" pitchFamily="34" charset="0"/>
                <a:cs typeface="Arial" panose="020B0604020202020204" pitchFamily="34" charset="0"/>
              </a:rPr>
              <a:t> feature, the </a:t>
            </a:r>
            <a:r>
              <a:rPr lang="en-US" b="1" dirty="0">
                <a:latin typeface="Arial" panose="020B0604020202020204" pitchFamily="34" charset="0"/>
                <a:cs typeface="Arial" panose="020B0604020202020204" pitchFamily="34" charset="0"/>
              </a:rPr>
              <a:t>Student Search </a:t>
            </a:r>
            <a:r>
              <a:rPr lang="en-US" b="0" dirty="0">
                <a:latin typeface="Arial" panose="020B0604020202020204" pitchFamily="34" charset="0"/>
                <a:cs typeface="Arial" panose="020B0604020202020204" pitchFamily="34" charset="0"/>
              </a:rPr>
              <a:t>box, and the </a:t>
            </a:r>
            <a:r>
              <a:rPr lang="en-US" b="1" dirty="0">
                <a:latin typeface="Arial" panose="020B0604020202020204" pitchFamily="34" charset="0"/>
                <a:cs typeface="Arial" panose="020B0604020202020204" pitchFamily="34" charset="0"/>
              </a:rPr>
              <a:t>Features &amp; Tools </a:t>
            </a:r>
            <a:r>
              <a:rPr lang="en-US" b="0" dirty="0">
                <a:latin typeface="Arial" panose="020B0604020202020204" pitchFamily="34" charset="0"/>
                <a:cs typeface="Arial" panose="020B0604020202020204" pitchFamily="34" charset="0"/>
              </a:rPr>
              <a:t>menu.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C7CCC91-3D62-43C2-A928-E3141B66B648}" type="slidenum">
              <a:rPr lang="en-US" smtClean="0"/>
              <a:t>9</a:t>
            </a:fld>
            <a:endParaRPr lang="en-US" dirty="0"/>
          </a:p>
        </p:txBody>
      </p:sp>
    </p:spTree>
    <p:extLst>
      <p:ext uri="{BB962C8B-B14F-4D97-AF65-F5344CB8AC3E}">
        <p14:creationId xmlns:p14="http://schemas.microsoft.com/office/powerpoint/2010/main" val="3465320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9541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9493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2749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4696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4"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2304538"/>
            <a:ext cx="8540496" cy="1124462"/>
          </a:xfrm>
        </p:spPr>
        <p:txBody>
          <a:bodyPr>
            <a:normAutofit/>
          </a:bodyPr>
          <a:lstStyle/>
          <a:p>
            <a:pPr algn="l"/>
            <a:r>
              <a:rPr lang="en-US" cap="none" dirty="0"/>
              <a:t>Reporting System</a:t>
            </a:r>
          </a:p>
        </p:txBody>
      </p:sp>
      <p:sp>
        <p:nvSpPr>
          <p:cNvPr id="3" name="Subtitle 2"/>
          <p:cNvSpPr>
            <a:spLocks noGrp="1"/>
          </p:cNvSpPr>
          <p:nvPr>
            <p:ph type="subTitle" idx="1"/>
          </p:nvPr>
        </p:nvSpPr>
        <p:spPr>
          <a:xfrm>
            <a:off x="2589491" y="3173754"/>
            <a:ext cx="8540496" cy="510491"/>
          </a:xfrm>
        </p:spPr>
        <p:txBody>
          <a:bodyPr>
            <a:noAutofit/>
          </a:bodyPr>
          <a:lstStyle/>
          <a:p>
            <a:pPr algn="l"/>
            <a:r>
              <a:rPr lang="en-US" sz="2800" cap="none" dirty="0"/>
              <a:t>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F117-06C3-4E99-88E9-97A1BE64385B}"/>
              </a:ext>
            </a:extLst>
          </p:cNvPr>
          <p:cNvSpPr>
            <a:spLocks noGrp="1"/>
          </p:cNvSpPr>
          <p:nvPr>
            <p:ph type="title"/>
          </p:nvPr>
        </p:nvSpPr>
        <p:spPr>
          <a:xfrm>
            <a:off x="457200" y="91440"/>
            <a:ext cx="11463828" cy="548640"/>
          </a:xfrm>
        </p:spPr>
        <p:txBody>
          <a:bodyPr>
            <a:noAutofit/>
          </a:bodyPr>
          <a:lstStyle/>
          <a:p>
            <a:r>
              <a:rPr lang="en-US" dirty="0"/>
              <a:t>Compare Your Results to State, District, or School Level</a:t>
            </a:r>
          </a:p>
        </p:txBody>
      </p:sp>
      <p:sp>
        <p:nvSpPr>
          <p:cNvPr id="3" name="Slide Number Placeholder 2">
            <a:extLst>
              <a:ext uri="{FF2B5EF4-FFF2-40B4-BE49-F238E27FC236}">
                <a16:creationId xmlns:a16="http://schemas.microsoft.com/office/drawing/2014/main" id="{32DF1CC5-1EF3-4DD5-ACDD-17FC1115B8EB}"/>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grpSp>
        <p:nvGrpSpPr>
          <p:cNvPr id="15" name="Group 14">
            <a:extLst>
              <a:ext uri="{FF2B5EF4-FFF2-40B4-BE49-F238E27FC236}">
                <a16:creationId xmlns:a16="http://schemas.microsoft.com/office/drawing/2014/main" id="{1AC9C587-6D46-4843-8289-78CCDE363E81}"/>
              </a:ext>
              <a:ext uri="{C183D7F6-B498-43B3-948B-1728B52AA6E4}">
                <adec:decorative xmlns:adec="http://schemas.microsoft.com/office/drawing/2017/decorative" val="1"/>
              </a:ext>
            </a:extLst>
          </p:cNvPr>
          <p:cNvGrpSpPr/>
          <p:nvPr/>
        </p:nvGrpSpPr>
        <p:grpSpPr>
          <a:xfrm>
            <a:off x="1927004" y="1596543"/>
            <a:ext cx="8337989" cy="3484963"/>
            <a:chOff x="1995408" y="1554012"/>
            <a:chExt cx="8337989" cy="3484963"/>
          </a:xfrm>
        </p:grpSpPr>
        <p:pic>
          <p:nvPicPr>
            <p:cNvPr id="22" name="Picture 21">
              <a:extLst>
                <a:ext uri="{FF2B5EF4-FFF2-40B4-BE49-F238E27FC236}">
                  <a16:creationId xmlns:a16="http://schemas.microsoft.com/office/drawing/2014/main" id="{E7B85C9C-A153-4CFF-9BD7-BE4194B537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95408" y="1554012"/>
              <a:ext cx="8337989" cy="3484963"/>
            </a:xfrm>
            <a:prstGeom prst="rect">
              <a:avLst/>
            </a:prstGeom>
            <a:ln>
              <a:solidFill>
                <a:schemeClr val="bg1">
                  <a:lumMod val="65000"/>
                </a:schemeClr>
              </a:solidFill>
            </a:ln>
            <a:effectLst>
              <a:outerShdw blurRad="292100" dist="139700" dir="2700000" algn="tl" rotWithShape="0">
                <a:srgbClr val="333333">
                  <a:alpha val="65000"/>
                </a:srgbClr>
              </a:outerShdw>
            </a:effectLst>
          </p:spPr>
        </p:pic>
        <p:grpSp>
          <p:nvGrpSpPr>
            <p:cNvPr id="66" name="Group 65">
              <a:extLst>
                <a:ext uri="{FF2B5EF4-FFF2-40B4-BE49-F238E27FC236}">
                  <a16:creationId xmlns:a16="http://schemas.microsoft.com/office/drawing/2014/main" id="{D6C787E9-BA58-46EA-B0A7-D653763950F3}"/>
                </a:ext>
              </a:extLst>
            </p:cNvPr>
            <p:cNvGrpSpPr/>
            <p:nvPr/>
          </p:nvGrpSpPr>
          <p:grpSpPr>
            <a:xfrm>
              <a:off x="3657871" y="3386470"/>
              <a:ext cx="858823" cy="334895"/>
              <a:chOff x="5315932" y="3145149"/>
              <a:chExt cx="916670" cy="357504"/>
            </a:xfrm>
          </p:grpSpPr>
          <p:sp>
            <p:nvSpPr>
              <p:cNvPr id="69" name="Rectangle 68">
                <a:extLst>
                  <a:ext uri="{FF2B5EF4-FFF2-40B4-BE49-F238E27FC236}">
                    <a16:creationId xmlns:a16="http://schemas.microsoft.com/office/drawing/2014/main" id="{12391E5F-F7F7-454A-BA59-47F7DDFB2E41}"/>
                  </a:ext>
                </a:extLst>
              </p:cNvPr>
              <p:cNvSpPr/>
              <p:nvPr/>
            </p:nvSpPr>
            <p:spPr>
              <a:xfrm>
                <a:off x="6016975" y="3145149"/>
                <a:ext cx="215627" cy="337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Arrow: Bent-Up 73">
                <a:extLst>
                  <a:ext uri="{FF2B5EF4-FFF2-40B4-BE49-F238E27FC236}">
                    <a16:creationId xmlns:a16="http://schemas.microsoft.com/office/drawing/2014/main" id="{6C44DB10-670D-4283-A193-831693BA05E6}"/>
                  </a:ext>
                </a:extLst>
              </p:cNvPr>
              <p:cNvSpPr/>
              <p:nvPr/>
            </p:nvSpPr>
            <p:spPr>
              <a:xfrm rot="10800000">
                <a:off x="5315932" y="3313955"/>
                <a:ext cx="701042" cy="188698"/>
              </a:xfrm>
              <a:prstGeom prst="bentUpArrow">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23176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01480" cy="548640"/>
          </a:xfrm>
        </p:spPr>
        <p:txBody>
          <a:bodyPr>
            <a:noAutofit/>
          </a:bodyPr>
          <a:lstStyle/>
          <a:p>
            <a:r>
              <a:rPr lang="en-US" dirty="0"/>
              <a:t>Navigate the Test Results Page</a:t>
            </a:r>
          </a:p>
        </p:txBody>
      </p:sp>
      <p:grpSp>
        <p:nvGrpSpPr>
          <p:cNvPr id="5" name="Group 4">
            <a:extLst>
              <a:ext uri="{FF2B5EF4-FFF2-40B4-BE49-F238E27FC236}">
                <a16:creationId xmlns:a16="http://schemas.microsoft.com/office/drawing/2014/main" id="{C7A75E15-2501-480B-91D9-DE76C2707638}"/>
              </a:ext>
              <a:ext uri="{C183D7F6-B498-43B3-948B-1728B52AA6E4}">
                <adec:decorative xmlns:adec="http://schemas.microsoft.com/office/drawing/2017/decorative" val="1"/>
              </a:ext>
            </a:extLst>
          </p:cNvPr>
          <p:cNvGrpSpPr/>
          <p:nvPr/>
        </p:nvGrpSpPr>
        <p:grpSpPr>
          <a:xfrm>
            <a:off x="2415142" y="1492601"/>
            <a:ext cx="6958544" cy="3308000"/>
            <a:chOff x="2324700" y="1492601"/>
            <a:chExt cx="6958544" cy="3308000"/>
          </a:xfrm>
        </p:grpSpPr>
        <p:pic>
          <p:nvPicPr>
            <p:cNvPr id="13" name="Picture 12">
              <a:extLst>
                <a:ext uri="{FF2B5EF4-FFF2-40B4-BE49-F238E27FC236}">
                  <a16:creationId xmlns:a16="http://schemas.microsoft.com/office/drawing/2014/main" id="{EEA164FC-7724-4624-96AC-7B76DA2994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04399" y="1492601"/>
              <a:ext cx="6678845" cy="3308000"/>
            </a:xfrm>
            <a:prstGeom prst="rect">
              <a:avLst/>
            </a:prstGeom>
            <a:ln>
              <a:solidFill>
                <a:schemeClr val="bg1">
                  <a:lumMod val="75000"/>
                </a:schemeClr>
              </a:solidFill>
            </a:ln>
            <a:effectLst>
              <a:outerShdw blurRad="292100" dist="139700" dir="2700000" algn="ctr" rotWithShape="0">
                <a:schemeClr val="tx2">
                  <a:alpha val="65000"/>
                </a:schemeClr>
              </a:outerShdw>
            </a:effectLst>
          </p:spPr>
        </p:pic>
        <p:grpSp>
          <p:nvGrpSpPr>
            <p:cNvPr id="16" name="Group 15">
              <a:extLst>
                <a:ext uri="{FF2B5EF4-FFF2-40B4-BE49-F238E27FC236}">
                  <a16:creationId xmlns:a16="http://schemas.microsoft.com/office/drawing/2014/main" id="{FE717E2D-531B-49BE-884D-CD4FD592B10C}"/>
                </a:ext>
              </a:extLst>
            </p:cNvPr>
            <p:cNvGrpSpPr/>
            <p:nvPr/>
          </p:nvGrpSpPr>
          <p:grpSpPr>
            <a:xfrm>
              <a:off x="2324700" y="1788011"/>
              <a:ext cx="6252256" cy="2724799"/>
              <a:chOff x="1910730" y="1705313"/>
              <a:chExt cx="6252256" cy="2724799"/>
            </a:xfrm>
          </p:grpSpPr>
          <p:sp>
            <p:nvSpPr>
              <p:cNvPr id="9" name="Rectangle 8">
                <a:extLst>
                  <a:ext uri="{FF2B5EF4-FFF2-40B4-BE49-F238E27FC236}">
                    <a16:creationId xmlns:a16="http://schemas.microsoft.com/office/drawing/2014/main" id="{D2621923-2392-43ED-8981-F09CEAEE9D5F}"/>
                  </a:ext>
                </a:extLst>
              </p:cNvPr>
              <p:cNvSpPr/>
              <p:nvPr/>
            </p:nvSpPr>
            <p:spPr>
              <a:xfrm>
                <a:off x="2600895" y="3994558"/>
                <a:ext cx="4920574" cy="366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a:extLst>
                  <a:ext uri="{FF2B5EF4-FFF2-40B4-BE49-F238E27FC236}">
                    <a16:creationId xmlns:a16="http://schemas.microsoft.com/office/drawing/2014/main" id="{D58E4F3B-D66D-4EBA-B18A-E4CC9F5126D9}"/>
                  </a:ext>
                </a:extLst>
              </p:cNvPr>
              <p:cNvSpPr/>
              <p:nvPr/>
            </p:nvSpPr>
            <p:spPr>
              <a:xfrm>
                <a:off x="1910730" y="3115012"/>
                <a:ext cx="559398" cy="46257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2" name="Flowchart: Connector 11">
                <a:extLst>
                  <a:ext uri="{FF2B5EF4-FFF2-40B4-BE49-F238E27FC236}">
                    <a16:creationId xmlns:a16="http://schemas.microsoft.com/office/drawing/2014/main" id="{F5994FA4-1BB3-447A-B3A9-9589AE56A679}"/>
                  </a:ext>
                </a:extLst>
              </p:cNvPr>
              <p:cNvSpPr/>
              <p:nvPr/>
            </p:nvSpPr>
            <p:spPr>
              <a:xfrm>
                <a:off x="7603588" y="1705313"/>
                <a:ext cx="559398" cy="46257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4" name="Flowchart: Connector 13">
                <a:extLst>
                  <a:ext uri="{FF2B5EF4-FFF2-40B4-BE49-F238E27FC236}">
                    <a16:creationId xmlns:a16="http://schemas.microsoft.com/office/drawing/2014/main" id="{352E8C50-8C24-4F7C-9300-AF2A33DB0CC0}"/>
                  </a:ext>
                </a:extLst>
              </p:cNvPr>
              <p:cNvSpPr/>
              <p:nvPr/>
            </p:nvSpPr>
            <p:spPr>
              <a:xfrm>
                <a:off x="1910730" y="3967533"/>
                <a:ext cx="559398" cy="46257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sp>
            <p:nvSpPr>
              <p:cNvPr id="15" name="Rectangle 14">
                <a:extLst>
                  <a:ext uri="{FF2B5EF4-FFF2-40B4-BE49-F238E27FC236}">
                    <a16:creationId xmlns:a16="http://schemas.microsoft.com/office/drawing/2014/main" id="{48A94117-C133-4C66-B955-37CFB8D6BCA5}"/>
                  </a:ext>
                </a:extLst>
              </p:cNvPr>
              <p:cNvSpPr/>
              <p:nvPr/>
            </p:nvSpPr>
            <p:spPr>
              <a:xfrm>
                <a:off x="2600895" y="1716371"/>
                <a:ext cx="1904843" cy="2202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7" name="Slide Number Placeholder 2">
            <a:extLst>
              <a:ext uri="{FF2B5EF4-FFF2-40B4-BE49-F238E27FC236}">
                <a16:creationId xmlns:a16="http://schemas.microsoft.com/office/drawing/2014/main" id="{06DE2D76-E205-4BA7-93BF-1E3DE274E961}"/>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11</a:t>
            </a:fld>
            <a:endParaRPr lang="en-US" dirty="0"/>
          </a:p>
        </p:txBody>
      </p:sp>
    </p:spTree>
    <p:extLst>
      <p:ext uri="{BB962C8B-B14F-4D97-AF65-F5344CB8AC3E}">
        <p14:creationId xmlns:p14="http://schemas.microsoft.com/office/powerpoint/2010/main" val="126531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0852-07CC-4602-B335-EC085D8012ED}"/>
              </a:ext>
            </a:extLst>
          </p:cNvPr>
          <p:cNvSpPr>
            <a:spLocks noGrp="1"/>
          </p:cNvSpPr>
          <p:nvPr>
            <p:ph type="title"/>
          </p:nvPr>
        </p:nvSpPr>
        <p:spPr>
          <a:xfrm>
            <a:off x="457200" y="91440"/>
            <a:ext cx="11201480" cy="548640"/>
          </a:xfrm>
        </p:spPr>
        <p:txBody>
          <a:bodyPr>
            <a:normAutofit/>
          </a:bodyPr>
          <a:lstStyle/>
          <a:p>
            <a:r>
              <a:rPr lang="en-US" dirty="0"/>
              <a:t>Performance Toggle Switch</a:t>
            </a:r>
          </a:p>
        </p:txBody>
      </p:sp>
      <p:sp>
        <p:nvSpPr>
          <p:cNvPr id="3" name="Slide Number Placeholder 2">
            <a:extLst>
              <a:ext uri="{FF2B5EF4-FFF2-40B4-BE49-F238E27FC236}">
                <a16:creationId xmlns:a16="http://schemas.microsoft.com/office/drawing/2014/main" id="{9642BA87-8197-43EB-A1DD-5DC1E1DE7A12}"/>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pic>
        <p:nvPicPr>
          <p:cNvPr id="5" name="Picture 4">
            <a:extLst>
              <a:ext uri="{FF2B5EF4-FFF2-40B4-BE49-F238E27FC236}">
                <a16:creationId xmlns:a16="http://schemas.microsoft.com/office/drawing/2014/main" id="{115BB2BA-CC9A-49D5-89A2-C0579E4709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1330" y="1751857"/>
            <a:ext cx="8604474" cy="354442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28EAD63-DF9E-44C3-B68D-43657495AE1C}"/>
              </a:ext>
            </a:extLst>
          </p:cNvPr>
          <p:cNvSpPr/>
          <p:nvPr/>
        </p:nvSpPr>
        <p:spPr>
          <a:xfrm>
            <a:off x="2199661" y="1962149"/>
            <a:ext cx="1724639" cy="257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3E3893A-F170-4912-BB82-7B0F47278F67}"/>
              </a:ext>
            </a:extLst>
          </p:cNvPr>
          <p:cNvSpPr/>
          <p:nvPr/>
        </p:nvSpPr>
        <p:spPr>
          <a:xfrm>
            <a:off x="3825875" y="2528823"/>
            <a:ext cx="1050925" cy="2405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6825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1B5D2-A3E2-406E-9E80-7709BDF7F3A6}"/>
              </a:ext>
            </a:extLst>
          </p:cNvPr>
          <p:cNvSpPr>
            <a:spLocks noGrp="1"/>
          </p:cNvSpPr>
          <p:nvPr>
            <p:ph type="title"/>
          </p:nvPr>
        </p:nvSpPr>
        <p:spPr>
          <a:xfrm>
            <a:off x="457200" y="91440"/>
            <a:ext cx="11201480" cy="548640"/>
          </a:xfrm>
        </p:spPr>
        <p:txBody>
          <a:bodyPr>
            <a:normAutofit/>
          </a:bodyPr>
          <a:lstStyle/>
          <a:p>
            <a:r>
              <a:rPr lang="en-US" dirty="0"/>
              <a:t>Setting Preferences with Filters</a:t>
            </a:r>
          </a:p>
        </p:txBody>
      </p:sp>
      <p:sp>
        <p:nvSpPr>
          <p:cNvPr id="3" name="Slide Number Placeholder 2">
            <a:extLst>
              <a:ext uri="{FF2B5EF4-FFF2-40B4-BE49-F238E27FC236}">
                <a16:creationId xmlns:a16="http://schemas.microsoft.com/office/drawing/2014/main" id="{80B2FFAB-81F6-47E1-B00D-57A65B5E45DF}"/>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pic>
        <p:nvPicPr>
          <p:cNvPr id="5" name="Picture 4">
            <a:extLst>
              <a:ext uri="{FF2B5EF4-FFF2-40B4-BE49-F238E27FC236}">
                <a16:creationId xmlns:a16="http://schemas.microsoft.com/office/drawing/2014/main" id="{18F3B079-E8EC-41DD-AC9C-98B8F93FBF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3243" y="1827857"/>
            <a:ext cx="8502473" cy="2996005"/>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7C334A82-FCA2-42CF-8A86-DA9D63FA7903}"/>
              </a:ext>
            </a:extLst>
          </p:cNvPr>
          <p:cNvSpPr/>
          <p:nvPr/>
        </p:nvSpPr>
        <p:spPr>
          <a:xfrm>
            <a:off x="2047172" y="1952625"/>
            <a:ext cx="1067503" cy="28712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D69062FB-6C2B-4966-AF36-2CF2F6341D93}"/>
              </a:ext>
            </a:extLst>
          </p:cNvPr>
          <p:cNvSpPr/>
          <p:nvPr/>
        </p:nvSpPr>
        <p:spPr>
          <a:xfrm>
            <a:off x="1004646" y="2074364"/>
            <a:ext cx="938254" cy="2252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93E2F04-EDFE-4BF8-B2BE-93DE993314ED}"/>
              </a:ext>
            </a:extLst>
          </p:cNvPr>
          <p:cNvSpPr/>
          <p:nvPr/>
        </p:nvSpPr>
        <p:spPr>
          <a:xfrm>
            <a:off x="3218947" y="2299589"/>
            <a:ext cx="1505453" cy="138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32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2091-AAB0-4C38-B4BD-95D44A93C60D}"/>
              </a:ext>
            </a:extLst>
          </p:cNvPr>
          <p:cNvSpPr>
            <a:spLocks noGrp="1"/>
          </p:cNvSpPr>
          <p:nvPr>
            <p:ph type="title"/>
          </p:nvPr>
        </p:nvSpPr>
        <p:spPr>
          <a:xfrm>
            <a:off x="457200" y="91440"/>
            <a:ext cx="11201480" cy="548640"/>
          </a:xfrm>
        </p:spPr>
        <p:txBody>
          <a:bodyPr>
            <a:normAutofit/>
          </a:bodyPr>
          <a:lstStyle/>
          <a:p>
            <a:r>
              <a:rPr lang="en-US" dirty="0"/>
              <a:t>Change Reporting Time Period</a:t>
            </a:r>
          </a:p>
        </p:txBody>
      </p:sp>
      <p:sp>
        <p:nvSpPr>
          <p:cNvPr id="3" name="Slide Number Placeholder 2">
            <a:extLst>
              <a:ext uri="{FF2B5EF4-FFF2-40B4-BE49-F238E27FC236}">
                <a16:creationId xmlns:a16="http://schemas.microsoft.com/office/drawing/2014/main" id="{FE935424-A1F3-4560-A718-042016A02053}"/>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pic>
        <p:nvPicPr>
          <p:cNvPr id="8" name="Picture 7">
            <a:extLst>
              <a:ext uri="{FF2B5EF4-FFF2-40B4-BE49-F238E27FC236}">
                <a16:creationId xmlns:a16="http://schemas.microsoft.com/office/drawing/2014/main" id="{2EEC7226-D1B3-4F74-BBFB-9C952B6E33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7561" y="1892474"/>
            <a:ext cx="8008787" cy="2655817"/>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4" name="Arrow: Right 13">
            <a:extLst>
              <a:ext uri="{FF2B5EF4-FFF2-40B4-BE49-F238E27FC236}">
                <a16:creationId xmlns:a16="http://schemas.microsoft.com/office/drawing/2014/main" id="{E9D9156E-B970-41DD-8306-C33188FD5DDF}"/>
              </a:ext>
            </a:extLst>
          </p:cNvPr>
          <p:cNvSpPr/>
          <p:nvPr/>
        </p:nvSpPr>
        <p:spPr>
          <a:xfrm>
            <a:off x="7956565" y="2697913"/>
            <a:ext cx="703882" cy="2097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7CF391C-8EFC-4A91-A73A-ED0CC05DDEF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26100" y="3545643"/>
            <a:ext cx="4648200" cy="2176538"/>
          </a:xfrm>
          <a:prstGeom prst="rect">
            <a:avLst/>
          </a:prstGeom>
        </p:spPr>
      </p:pic>
      <p:sp>
        <p:nvSpPr>
          <p:cNvPr id="11" name="Rectangle 10">
            <a:extLst>
              <a:ext uri="{FF2B5EF4-FFF2-40B4-BE49-F238E27FC236}">
                <a16:creationId xmlns:a16="http://schemas.microsoft.com/office/drawing/2014/main" id="{26BD2E40-717A-4FCA-8174-7A7D84A120C6}"/>
              </a:ext>
            </a:extLst>
          </p:cNvPr>
          <p:cNvSpPr/>
          <p:nvPr/>
        </p:nvSpPr>
        <p:spPr>
          <a:xfrm flipV="1">
            <a:off x="8784489" y="2697913"/>
            <a:ext cx="703881" cy="209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14D28C9-ED1D-4F32-96E5-9F006628AD2E}"/>
              </a:ext>
            </a:extLst>
          </p:cNvPr>
          <p:cNvSpPr/>
          <p:nvPr/>
        </p:nvSpPr>
        <p:spPr>
          <a:xfrm flipV="1">
            <a:off x="9488371" y="2346067"/>
            <a:ext cx="836262" cy="1780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46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9696-383F-4CAB-AB1C-C67C1D76704E}"/>
              </a:ext>
            </a:extLst>
          </p:cNvPr>
          <p:cNvSpPr>
            <a:spLocks noGrp="1"/>
          </p:cNvSpPr>
          <p:nvPr>
            <p:ph type="title"/>
          </p:nvPr>
        </p:nvSpPr>
        <p:spPr>
          <a:xfrm>
            <a:off x="457200" y="91440"/>
            <a:ext cx="11201480" cy="548640"/>
          </a:xfrm>
        </p:spPr>
        <p:txBody>
          <a:bodyPr>
            <a:normAutofit/>
          </a:bodyPr>
          <a:lstStyle/>
          <a:p>
            <a:r>
              <a:rPr lang="en-US" dirty="0"/>
              <a:t>Roster Management For All Users</a:t>
            </a:r>
          </a:p>
        </p:txBody>
      </p:sp>
      <p:sp>
        <p:nvSpPr>
          <p:cNvPr id="3" name="Slide Number Placeholder 2">
            <a:extLst>
              <a:ext uri="{FF2B5EF4-FFF2-40B4-BE49-F238E27FC236}">
                <a16:creationId xmlns:a16="http://schemas.microsoft.com/office/drawing/2014/main" id="{70DC0116-493B-4AEA-BF6E-B6D42DD8B869}"/>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pic>
        <p:nvPicPr>
          <p:cNvPr id="15" name="Picture 14">
            <a:extLst>
              <a:ext uri="{FF2B5EF4-FFF2-40B4-BE49-F238E27FC236}">
                <a16:creationId xmlns:a16="http://schemas.microsoft.com/office/drawing/2014/main" id="{F8EBCC02-8959-99B3-8C9D-C15ECF3827B7}"/>
              </a:ext>
            </a:extLst>
          </p:cNvPr>
          <p:cNvPicPr>
            <a:picLocks noChangeAspect="1"/>
          </p:cNvPicPr>
          <p:nvPr/>
        </p:nvPicPr>
        <p:blipFill>
          <a:blip r:embed="rId3"/>
          <a:stretch>
            <a:fillRect/>
          </a:stretch>
        </p:blipFill>
        <p:spPr>
          <a:xfrm>
            <a:off x="457200" y="1421290"/>
            <a:ext cx="5278781" cy="3635619"/>
          </a:xfrm>
          <a:prstGeom prst="rect">
            <a:avLst/>
          </a:prstGeom>
          <a:ln>
            <a:solidFill>
              <a:schemeClr val="bg1">
                <a:lumMod val="65000"/>
              </a:schemeClr>
            </a:solidFill>
          </a:ln>
          <a:effectLst>
            <a:outerShdw blurRad="292100" dist="139700" dir="2700000" algn="ctr" rotWithShape="0">
              <a:schemeClr val="tx2">
                <a:alpha val="65000"/>
              </a:schemeClr>
            </a:outerShdw>
          </a:effectLst>
        </p:spPr>
      </p:pic>
      <p:pic>
        <p:nvPicPr>
          <p:cNvPr id="17" name="Picture 16">
            <a:extLst>
              <a:ext uri="{FF2B5EF4-FFF2-40B4-BE49-F238E27FC236}">
                <a16:creationId xmlns:a16="http://schemas.microsoft.com/office/drawing/2014/main" id="{8BEBE4AA-1AAE-E41E-0111-2D1763B0C50C}"/>
              </a:ext>
            </a:extLst>
          </p:cNvPr>
          <p:cNvPicPr>
            <a:picLocks noChangeAspect="1"/>
          </p:cNvPicPr>
          <p:nvPr/>
        </p:nvPicPr>
        <p:blipFill>
          <a:blip r:embed="rId4"/>
          <a:stretch>
            <a:fillRect/>
          </a:stretch>
        </p:blipFill>
        <p:spPr>
          <a:xfrm>
            <a:off x="6057939" y="866176"/>
            <a:ext cx="5278782" cy="1784168"/>
          </a:xfrm>
          <a:prstGeom prst="rect">
            <a:avLst/>
          </a:prstGeom>
          <a:ln>
            <a:solidFill>
              <a:schemeClr val="bg1">
                <a:lumMod val="65000"/>
              </a:schemeClr>
            </a:solidFill>
          </a:ln>
          <a:effectLst>
            <a:outerShdw blurRad="292100" dist="139700" dir="2700000" algn="ctr" rotWithShape="0">
              <a:schemeClr val="tx2">
                <a:alpha val="65000"/>
              </a:schemeClr>
            </a:outerShdw>
          </a:effectLst>
        </p:spPr>
      </p:pic>
      <p:pic>
        <p:nvPicPr>
          <p:cNvPr id="19" name="Picture 18">
            <a:extLst>
              <a:ext uri="{FF2B5EF4-FFF2-40B4-BE49-F238E27FC236}">
                <a16:creationId xmlns:a16="http://schemas.microsoft.com/office/drawing/2014/main" id="{66A1C5AA-A66C-7431-8278-F76B855A6919}"/>
              </a:ext>
            </a:extLst>
          </p:cNvPr>
          <p:cNvPicPr>
            <a:picLocks noChangeAspect="1"/>
          </p:cNvPicPr>
          <p:nvPr/>
        </p:nvPicPr>
        <p:blipFill>
          <a:blip r:embed="rId5"/>
          <a:stretch>
            <a:fillRect/>
          </a:stretch>
        </p:blipFill>
        <p:spPr>
          <a:xfrm>
            <a:off x="6057940" y="2876440"/>
            <a:ext cx="5278781" cy="2926498"/>
          </a:xfrm>
          <a:prstGeom prst="rect">
            <a:avLst/>
          </a:prstGeom>
          <a:ln>
            <a:solidFill>
              <a:schemeClr val="bg1">
                <a:lumMod val="65000"/>
              </a:schemeClr>
            </a:solidFill>
          </a:ln>
          <a:effectLst>
            <a:outerShdw blurRad="292100" dist="139700" dir="2700000" algn="ctr" rotWithShape="0">
              <a:schemeClr val="tx2">
                <a:alpha val="65000"/>
              </a:schemeClr>
            </a:outerShdw>
          </a:effectLst>
        </p:spPr>
      </p:pic>
    </p:spTree>
    <p:extLst>
      <p:ext uri="{BB962C8B-B14F-4D97-AF65-F5344CB8AC3E}">
        <p14:creationId xmlns:p14="http://schemas.microsoft.com/office/powerpoint/2010/main" val="90205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01480" cy="548640"/>
          </a:xfrm>
        </p:spPr>
        <p:txBody>
          <a:bodyPr>
            <a:noAutofit/>
          </a:bodyPr>
          <a:lstStyle/>
          <a:p>
            <a:r>
              <a:rPr lang="en-US" dirty="0"/>
              <a:t>Setting Up the Demographic Sub-Group Report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20" name="Picture 19">
            <a:extLst>
              <a:ext uri="{FF2B5EF4-FFF2-40B4-BE49-F238E27FC236}">
                <a16:creationId xmlns:a16="http://schemas.microsoft.com/office/drawing/2014/main" id="{C3D0E2FB-67A8-440F-9FEE-D9A1418B4B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4273" y="1243221"/>
            <a:ext cx="6900455" cy="3178392"/>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1C1E86CF-9250-4252-8A88-7022DD0DF434}"/>
              </a:ext>
            </a:extLst>
          </p:cNvPr>
          <p:cNvSpPr/>
          <p:nvPr/>
        </p:nvSpPr>
        <p:spPr>
          <a:xfrm>
            <a:off x="8253532" y="1519129"/>
            <a:ext cx="1141196" cy="290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2A1296D-BB38-4D5A-A05F-47E2BB741D63}"/>
              </a:ext>
            </a:extLst>
          </p:cNvPr>
          <p:cNvSpPr/>
          <p:nvPr/>
        </p:nvSpPr>
        <p:spPr>
          <a:xfrm>
            <a:off x="7129361" y="2095553"/>
            <a:ext cx="1008836"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CD893740-1CCA-48ED-B7FB-AAA63597D80D}"/>
              </a:ext>
            </a:extLst>
          </p:cNvPr>
          <p:cNvSpPr/>
          <p:nvPr/>
        </p:nvSpPr>
        <p:spPr>
          <a:xfrm>
            <a:off x="6326267" y="2095553"/>
            <a:ext cx="703882" cy="2097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8A4F1DF-C114-4DE1-8349-B509B7FF77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06469" y="2974919"/>
            <a:ext cx="4038240" cy="2902484"/>
          </a:xfrm>
          <a:prstGeom prst="rect">
            <a:avLst/>
          </a:prstGeom>
          <a:ln>
            <a:solidFill>
              <a:schemeClr val="bg1">
                <a:lumMod val="65000"/>
              </a:schemeClr>
            </a:solidFill>
          </a:ln>
        </p:spPr>
      </p:pic>
    </p:spTree>
    <p:extLst>
      <p:ext uri="{BB962C8B-B14F-4D97-AF65-F5344CB8AC3E}">
        <p14:creationId xmlns:p14="http://schemas.microsoft.com/office/powerpoint/2010/main" val="580622341"/>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01480" cy="548640"/>
          </a:xfrm>
        </p:spPr>
        <p:txBody>
          <a:bodyPr>
            <a:noAutofit/>
          </a:bodyPr>
          <a:lstStyle/>
          <a:p>
            <a:r>
              <a:rPr lang="en-US" dirty="0"/>
              <a:t>Breakdown of Demographic Sub-Groups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2FC1C8AF-7130-7253-7EFE-1DB71AB1AC90}"/>
              </a:ext>
            </a:extLst>
          </p:cNvPr>
          <p:cNvPicPr>
            <a:picLocks noChangeAspect="1"/>
          </p:cNvPicPr>
          <p:nvPr/>
        </p:nvPicPr>
        <p:blipFill>
          <a:blip r:embed="rId3"/>
          <a:stretch>
            <a:fillRect/>
          </a:stretch>
        </p:blipFill>
        <p:spPr>
          <a:xfrm>
            <a:off x="2584327" y="1592663"/>
            <a:ext cx="7023346" cy="3672674"/>
          </a:xfrm>
          <a:prstGeom prst="rect">
            <a:avLst/>
          </a:prstGeom>
          <a:ln>
            <a:solidFill>
              <a:schemeClr val="bg1">
                <a:lumMod val="65000"/>
              </a:schemeClr>
            </a:solidFill>
          </a:ln>
          <a:effectLst>
            <a:outerShdw blurRad="292100" dist="139700" dir="2700000" algn="ctr" rotWithShape="0">
              <a:schemeClr val="tx2">
                <a:alpha val="65000"/>
              </a:schemeClr>
            </a:outerShdw>
          </a:effectLst>
        </p:spPr>
      </p:pic>
      <p:grpSp>
        <p:nvGrpSpPr>
          <p:cNvPr id="7" name="Group 6">
            <a:extLst>
              <a:ext uri="{FF2B5EF4-FFF2-40B4-BE49-F238E27FC236}">
                <a16:creationId xmlns:a16="http://schemas.microsoft.com/office/drawing/2014/main" id="{09136D10-30A7-8F1A-950B-239572410358}"/>
              </a:ext>
            </a:extLst>
          </p:cNvPr>
          <p:cNvGrpSpPr/>
          <p:nvPr/>
        </p:nvGrpSpPr>
        <p:grpSpPr>
          <a:xfrm>
            <a:off x="2981308" y="2369127"/>
            <a:ext cx="2782183" cy="2631499"/>
            <a:chOff x="-3521021" y="5017865"/>
            <a:chExt cx="3113480" cy="3245260"/>
          </a:xfrm>
        </p:grpSpPr>
        <p:sp>
          <p:nvSpPr>
            <p:cNvPr id="8" name="Rectangle 7">
              <a:extLst>
                <a:ext uri="{FF2B5EF4-FFF2-40B4-BE49-F238E27FC236}">
                  <a16:creationId xmlns:a16="http://schemas.microsoft.com/office/drawing/2014/main" id="{DBCA1438-37E4-5605-243E-9AF171A1BF8B}"/>
                </a:ext>
              </a:extLst>
            </p:cNvPr>
            <p:cNvSpPr/>
            <p:nvPr/>
          </p:nvSpPr>
          <p:spPr>
            <a:xfrm>
              <a:off x="-3058780" y="5017865"/>
              <a:ext cx="2651239" cy="6150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7754D80-03D5-F68E-DFA5-5CD9E9BC9092}"/>
                </a:ext>
              </a:extLst>
            </p:cNvPr>
            <p:cNvSpPr/>
            <p:nvPr/>
          </p:nvSpPr>
          <p:spPr>
            <a:xfrm flipV="1">
              <a:off x="-3521021" y="5017865"/>
              <a:ext cx="462241" cy="32452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55657866"/>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01480" cy="548640"/>
          </a:xfrm>
        </p:spPr>
        <p:txBody>
          <a:bodyPr>
            <a:noAutofit/>
          </a:bodyPr>
          <a:lstStyle/>
          <a:p>
            <a:r>
              <a:rPr lang="en-US" dirty="0"/>
              <a:t>Breakdown of Demographic Sub-Groups (Continued)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8" name="Group 17">
            <a:extLst>
              <a:ext uri="{FF2B5EF4-FFF2-40B4-BE49-F238E27FC236}">
                <a16:creationId xmlns:a16="http://schemas.microsoft.com/office/drawing/2014/main" id="{0267F867-5D7B-41C9-A232-237C967363E6}"/>
              </a:ext>
            </a:extLst>
          </p:cNvPr>
          <p:cNvGrpSpPr/>
          <p:nvPr/>
        </p:nvGrpSpPr>
        <p:grpSpPr>
          <a:xfrm>
            <a:off x="1579299" y="2042915"/>
            <a:ext cx="9033401" cy="2772169"/>
            <a:chOff x="1011054" y="2085077"/>
            <a:chExt cx="8203474" cy="2132726"/>
          </a:xfrm>
        </p:grpSpPr>
        <p:pic>
          <p:nvPicPr>
            <p:cNvPr id="10" name="Picture 9">
              <a:extLst>
                <a:ext uri="{FF2B5EF4-FFF2-40B4-BE49-F238E27FC236}">
                  <a16:creationId xmlns:a16="http://schemas.microsoft.com/office/drawing/2014/main" id="{EB635E5A-8CAC-4819-B777-055BD3CDB98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054" y="2085077"/>
              <a:ext cx="8203474" cy="2132726"/>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1DB63B33-6013-4767-ACD8-D7181F583514}"/>
                </a:ext>
              </a:extLst>
            </p:cNvPr>
            <p:cNvSpPr/>
            <p:nvPr/>
          </p:nvSpPr>
          <p:spPr>
            <a:xfrm>
              <a:off x="1011054" y="2607565"/>
              <a:ext cx="6677524" cy="270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660886"/>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A0C00-E065-44E6-A6CD-08D37DF552C9}"/>
              </a:ext>
            </a:extLst>
          </p:cNvPr>
          <p:cNvSpPr>
            <a:spLocks noGrp="1"/>
          </p:cNvSpPr>
          <p:nvPr>
            <p:ph type="title"/>
          </p:nvPr>
        </p:nvSpPr>
        <p:spPr>
          <a:xfrm>
            <a:off x="457200" y="91440"/>
            <a:ext cx="11201480" cy="548640"/>
          </a:xfrm>
        </p:spPr>
        <p:txBody>
          <a:bodyPr>
            <a:normAutofit/>
          </a:bodyPr>
          <a:lstStyle/>
          <a:p>
            <a:r>
              <a:rPr lang="en-US" dirty="0"/>
              <a:t>The Student Portfolio</a:t>
            </a:r>
          </a:p>
        </p:txBody>
      </p:sp>
      <p:sp>
        <p:nvSpPr>
          <p:cNvPr id="3" name="Slide Number Placeholder 2">
            <a:extLst>
              <a:ext uri="{FF2B5EF4-FFF2-40B4-BE49-F238E27FC236}">
                <a16:creationId xmlns:a16="http://schemas.microsoft.com/office/drawing/2014/main" id="{9D8BA45D-A2B9-4B12-BEB2-B9CA0FE3029E}"/>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
        <p:nvSpPr>
          <p:cNvPr id="5" name="Rectangle: Rounded Corners 4">
            <a:extLst>
              <a:ext uri="{FF2B5EF4-FFF2-40B4-BE49-F238E27FC236}">
                <a16:creationId xmlns:a16="http://schemas.microsoft.com/office/drawing/2014/main" id="{042A9288-6E26-473F-AE11-2D02AACF8439}"/>
              </a:ext>
            </a:extLst>
          </p:cNvPr>
          <p:cNvSpPr/>
          <p:nvPr/>
        </p:nvSpPr>
        <p:spPr>
          <a:xfrm>
            <a:off x="7296825" y="1172780"/>
            <a:ext cx="4443942" cy="451243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Student Portfolio can be used to complete a number of tasks:</a:t>
            </a:r>
          </a:p>
          <a:p>
            <a:endParaRPr lang="en-US" dirty="0">
              <a:solidFill>
                <a:schemeClr val="tx1"/>
              </a:solidFill>
            </a:endParaRPr>
          </a:p>
          <a:p>
            <a:pPr marL="285750" indent="-285750">
              <a:buFont typeface="Arial" panose="020B0604020202020204" pitchFamily="34" charset="0"/>
              <a:buChar char="•"/>
            </a:pPr>
            <a:r>
              <a:rPr lang="en-US" sz="1600" dirty="0">
                <a:solidFill>
                  <a:schemeClr val="tx1"/>
                </a:solidFill>
              </a:rPr>
              <a:t>See all the tests taken, over time, by a student.</a:t>
            </a:r>
          </a:p>
          <a:p>
            <a:pPr marL="285750" indent="-285750">
              <a:buFont typeface="Arial" panose="020B0604020202020204" pitchFamily="34" charset="0"/>
              <a:buChar char="•"/>
            </a:pPr>
            <a:r>
              <a:rPr lang="en-US" sz="1600" dirty="0">
                <a:solidFill>
                  <a:schemeClr val="tx1"/>
                </a:solidFill>
              </a:rPr>
              <a:t>Compare a student’s results with state, district, and school levels.</a:t>
            </a:r>
          </a:p>
          <a:p>
            <a:pPr marL="285750" indent="-285750">
              <a:buFont typeface="Arial" panose="020B0604020202020204" pitchFamily="34" charset="0"/>
              <a:buChar char="•"/>
            </a:pPr>
            <a:r>
              <a:rPr lang="en-US" sz="1600" dirty="0">
                <a:solidFill>
                  <a:schemeClr val="tx1"/>
                </a:solidFill>
              </a:rPr>
              <a:t>Filter a student’s results to show performance on tests taken in previous years.</a:t>
            </a:r>
          </a:p>
          <a:p>
            <a:pPr marL="285750" indent="-285750">
              <a:buFont typeface="Arial" panose="020B0604020202020204" pitchFamily="34" charset="0"/>
              <a:buChar char="•"/>
            </a:pPr>
            <a:r>
              <a:rPr lang="en-US" sz="1600" dirty="0">
                <a:solidFill>
                  <a:schemeClr val="tx1"/>
                </a:solidFill>
              </a:rPr>
              <a:t>Sort a student’s results to see performance on recent tests.</a:t>
            </a:r>
          </a:p>
          <a:p>
            <a:pPr marL="285750" indent="-285750">
              <a:buFont typeface="Arial" panose="020B0604020202020204" pitchFamily="34" charset="0"/>
              <a:buChar char="•"/>
            </a:pPr>
            <a:r>
              <a:rPr lang="en-US" sz="1600" dirty="0">
                <a:solidFill>
                  <a:schemeClr val="tx1"/>
                </a:solidFill>
              </a:rPr>
              <a:t>Generate and print an Individual Student Report (ISR).</a:t>
            </a:r>
          </a:p>
          <a:p>
            <a:pPr marL="285750" indent="-285750">
              <a:buFont typeface="Arial" panose="020B0604020202020204" pitchFamily="34" charset="0"/>
              <a:buChar char="•"/>
            </a:pPr>
            <a:r>
              <a:rPr lang="en-US" sz="1600" dirty="0">
                <a:solidFill>
                  <a:schemeClr val="tx1"/>
                </a:solidFill>
              </a:rPr>
              <a:t>Generate and print a Student Data File.</a:t>
            </a:r>
            <a:endParaRPr lang="en-US" dirty="0">
              <a:solidFill>
                <a:schemeClr val="tx1"/>
              </a:solidFill>
            </a:endParaRPr>
          </a:p>
        </p:txBody>
      </p:sp>
      <p:pic>
        <p:nvPicPr>
          <p:cNvPr id="18" name="Picture 17">
            <a:extLst>
              <a:ext uri="{FF2B5EF4-FFF2-40B4-BE49-F238E27FC236}">
                <a16:creationId xmlns:a16="http://schemas.microsoft.com/office/drawing/2014/main" id="{80AB7860-F571-4977-A554-896A819B26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0740" y="2176273"/>
            <a:ext cx="6677615" cy="2078170"/>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extLst>
      <p:ext uri="{BB962C8B-B14F-4D97-AF65-F5344CB8AC3E}">
        <p14:creationId xmlns:p14="http://schemas.microsoft.com/office/powerpoint/2010/main" val="154504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1488" y="1219199"/>
            <a:ext cx="3696202" cy="4492488"/>
          </a:xfrm>
        </p:spPr>
        <p:txBody>
          <a:bodyPr/>
          <a:lstStyle/>
          <a:p>
            <a:pPr marL="457200" indent="-457200">
              <a:spcBef>
                <a:spcPts val="400"/>
              </a:spcBef>
              <a:buClr>
                <a:schemeClr val="tx2">
                  <a:lumMod val="75000"/>
                </a:schemeClr>
              </a:buClr>
              <a:buFont typeface="+mj-lt"/>
              <a:buAutoNum type="arabicPeriod"/>
            </a:pPr>
            <a:r>
              <a:rPr lang="en-US" altLang="en-US" sz="2000" dirty="0">
                <a:solidFill>
                  <a:srgbClr val="505A08"/>
                </a:solidFill>
              </a:rPr>
              <a:t>Simple, user-friendly and accurate</a:t>
            </a:r>
          </a:p>
          <a:p>
            <a:pPr marL="457200" indent="-457200">
              <a:spcBef>
                <a:spcPts val="400"/>
              </a:spcBef>
              <a:buClr>
                <a:schemeClr val="tx2">
                  <a:lumMod val="75000"/>
                </a:schemeClr>
              </a:buClr>
              <a:buFont typeface="+mj-lt"/>
              <a:buAutoNum type="arabicPeriod"/>
            </a:pPr>
            <a:r>
              <a:rPr lang="en-US" altLang="en-US" sz="2000" dirty="0">
                <a:solidFill>
                  <a:srgbClr val="505A08"/>
                </a:solidFill>
              </a:rPr>
              <a:t>Provides information that’s readily accessible and easily digestible</a:t>
            </a:r>
          </a:p>
          <a:p>
            <a:pPr marL="457200" indent="-457200">
              <a:spcBef>
                <a:spcPts val="400"/>
              </a:spcBef>
              <a:buClr>
                <a:schemeClr val="tx2">
                  <a:lumMod val="75000"/>
                </a:schemeClr>
              </a:buClr>
              <a:buFont typeface="+mj-lt"/>
              <a:buAutoNum type="arabicPeriod"/>
            </a:pPr>
            <a:r>
              <a:rPr lang="en-US" altLang="en-US" sz="2000" dirty="0">
                <a:solidFill>
                  <a:srgbClr val="505A08"/>
                </a:solidFill>
              </a:rPr>
              <a:t>Scalable—designed to handle lots of data and more features over time</a:t>
            </a:r>
          </a:p>
          <a:p>
            <a:pPr marL="457200" indent="-457200">
              <a:spcBef>
                <a:spcPts val="400"/>
              </a:spcBef>
              <a:buClr>
                <a:schemeClr val="tx2">
                  <a:lumMod val="75000"/>
                </a:schemeClr>
              </a:buClr>
              <a:buFont typeface="+mj-lt"/>
              <a:buAutoNum type="arabicPeriod"/>
            </a:pPr>
            <a:r>
              <a:rPr lang="en-US" altLang="en-US" sz="2000" dirty="0">
                <a:solidFill>
                  <a:srgbClr val="505A08"/>
                </a:solidFill>
              </a:rPr>
              <a:t>Accessible on different devices and by different user types</a:t>
            </a:r>
            <a:endParaRPr lang="en-US" altLang="en-US" sz="2000" i="1" dirty="0">
              <a:solidFill>
                <a:srgbClr val="505A08"/>
              </a:solidFill>
            </a:endParaRPr>
          </a:p>
        </p:txBody>
      </p:sp>
      <p:sp>
        <p:nvSpPr>
          <p:cNvPr id="3" name="Title 2"/>
          <p:cNvSpPr>
            <a:spLocks noGrp="1"/>
          </p:cNvSpPr>
          <p:nvPr>
            <p:ph type="title"/>
          </p:nvPr>
        </p:nvSpPr>
        <p:spPr>
          <a:xfrm>
            <a:off x="457200" y="91440"/>
            <a:ext cx="11016200" cy="548640"/>
          </a:xfrm>
        </p:spPr>
        <p:txBody>
          <a:bodyPr>
            <a:noAutofit/>
          </a:bodyPr>
          <a:lstStyle/>
          <a:p>
            <a:r>
              <a:rPr lang="en-US" dirty="0"/>
              <a:t>Purpose of the Reporting System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03EE1231-F09C-40DE-9E28-4D157278A75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45937" y="2249503"/>
            <a:ext cx="3961379" cy="1732414"/>
          </a:xfrm>
          <a:prstGeom prst="rect">
            <a:avLst/>
          </a:prstGeom>
          <a:ln>
            <a:solidFill>
              <a:schemeClr val="bg1">
                <a:lumMod val="6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0786194"/>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F8A7-8D06-4F5E-9B77-A9B98144BCC5}"/>
              </a:ext>
            </a:extLst>
          </p:cNvPr>
          <p:cNvSpPr>
            <a:spLocks noGrp="1"/>
          </p:cNvSpPr>
          <p:nvPr>
            <p:ph type="title"/>
          </p:nvPr>
        </p:nvSpPr>
        <p:spPr>
          <a:xfrm>
            <a:off x="457200" y="91440"/>
            <a:ext cx="11201480" cy="548640"/>
          </a:xfrm>
        </p:spPr>
        <p:txBody>
          <a:bodyPr>
            <a:normAutofit/>
          </a:bodyPr>
          <a:lstStyle/>
          <a:p>
            <a:r>
              <a:rPr lang="en-US" dirty="0"/>
              <a:t>Student Portfolio—Analysis By Sorting/Comparing</a:t>
            </a:r>
          </a:p>
        </p:txBody>
      </p:sp>
      <p:sp>
        <p:nvSpPr>
          <p:cNvPr id="3" name="Slide Number Placeholder 2">
            <a:extLst>
              <a:ext uri="{FF2B5EF4-FFF2-40B4-BE49-F238E27FC236}">
                <a16:creationId xmlns:a16="http://schemas.microsoft.com/office/drawing/2014/main" id="{21475862-F9AE-42B8-BED5-6BBD366CCDF3}"/>
              </a:ext>
            </a:extLst>
          </p:cNvPr>
          <p:cNvSpPr>
            <a:spLocks noGrp="1"/>
          </p:cNvSpPr>
          <p:nvPr>
            <p:ph type="sldNum" sz="quarter" idx="10"/>
          </p:nvPr>
        </p:nvSpPr>
        <p:spPr/>
        <p:txBody>
          <a:bodyPr/>
          <a:lstStyle/>
          <a:p>
            <a:pPr algn="r"/>
            <a:fld id="{F3477EC8-074D-41C4-94AE-E9EA7CEEA348}" type="slidenum">
              <a:rPr lang="en-US" smtClean="0"/>
              <a:pPr algn="r"/>
              <a:t>20</a:t>
            </a:fld>
            <a:endParaRPr lang="en-US" dirty="0"/>
          </a:p>
        </p:txBody>
      </p:sp>
      <p:pic>
        <p:nvPicPr>
          <p:cNvPr id="5" name="Picture 4">
            <a:extLst>
              <a:ext uri="{FF2B5EF4-FFF2-40B4-BE49-F238E27FC236}">
                <a16:creationId xmlns:a16="http://schemas.microsoft.com/office/drawing/2014/main" id="{D07F06E4-CCBE-4E98-9227-DA149B80DF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0007" y="1959801"/>
            <a:ext cx="10601325" cy="3299284"/>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7AE67E9E-A13B-476C-8035-D8F35E521BDE}"/>
              </a:ext>
            </a:extLst>
          </p:cNvPr>
          <p:cNvSpPr/>
          <p:nvPr/>
        </p:nvSpPr>
        <p:spPr>
          <a:xfrm>
            <a:off x="1459702" y="2621976"/>
            <a:ext cx="2769398" cy="21214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Bent-Up 14">
            <a:extLst>
              <a:ext uri="{FF2B5EF4-FFF2-40B4-BE49-F238E27FC236}">
                <a16:creationId xmlns:a16="http://schemas.microsoft.com/office/drawing/2014/main" id="{F7E0B6D7-5558-467F-A6DA-6CA159D7E631}"/>
              </a:ext>
            </a:extLst>
          </p:cNvPr>
          <p:cNvSpPr/>
          <p:nvPr/>
        </p:nvSpPr>
        <p:spPr>
          <a:xfrm rot="10800000">
            <a:off x="3590233" y="3147480"/>
            <a:ext cx="343866" cy="162175"/>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DE4ED2E-CB18-4778-9723-AC320CA560BF}"/>
              </a:ext>
            </a:extLst>
          </p:cNvPr>
          <p:cNvSpPr/>
          <p:nvPr/>
        </p:nvSpPr>
        <p:spPr>
          <a:xfrm>
            <a:off x="4267200" y="2621977"/>
            <a:ext cx="7105650" cy="3634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11AD1F1B-9BD9-4454-860F-FDD518CE1B16}"/>
              </a:ext>
            </a:extLst>
          </p:cNvPr>
          <p:cNvSpPr/>
          <p:nvPr/>
        </p:nvSpPr>
        <p:spPr>
          <a:xfrm>
            <a:off x="585667" y="3491628"/>
            <a:ext cx="406125" cy="101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367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B74A-61AA-4B56-9EF2-146A17A2C342}"/>
              </a:ext>
            </a:extLst>
          </p:cNvPr>
          <p:cNvSpPr>
            <a:spLocks noGrp="1"/>
          </p:cNvSpPr>
          <p:nvPr>
            <p:ph type="title"/>
          </p:nvPr>
        </p:nvSpPr>
        <p:spPr>
          <a:xfrm>
            <a:off x="457200" y="91440"/>
            <a:ext cx="11201480" cy="548640"/>
          </a:xfrm>
        </p:spPr>
        <p:txBody>
          <a:bodyPr>
            <a:normAutofit/>
          </a:bodyPr>
          <a:lstStyle/>
          <a:p>
            <a:r>
              <a:rPr lang="en-US" dirty="0"/>
              <a:t>Filter Assessments by School Year</a:t>
            </a:r>
          </a:p>
        </p:txBody>
      </p:sp>
      <p:sp>
        <p:nvSpPr>
          <p:cNvPr id="3" name="Slide Number Placeholder 2">
            <a:extLst>
              <a:ext uri="{FF2B5EF4-FFF2-40B4-BE49-F238E27FC236}">
                <a16:creationId xmlns:a16="http://schemas.microsoft.com/office/drawing/2014/main" id="{2B449B10-CE3F-4275-A8AC-16C84CB24BD9}"/>
              </a:ext>
            </a:extLst>
          </p:cNvPr>
          <p:cNvSpPr>
            <a:spLocks noGrp="1"/>
          </p:cNvSpPr>
          <p:nvPr>
            <p:ph type="sldNum" sz="quarter" idx="10"/>
          </p:nvPr>
        </p:nvSpPr>
        <p:spPr/>
        <p:txBody>
          <a:bodyPr/>
          <a:lstStyle/>
          <a:p>
            <a:pPr algn="r"/>
            <a:fld id="{F3477EC8-074D-41C4-94AE-E9EA7CEEA348}" type="slidenum">
              <a:rPr lang="en-US" smtClean="0"/>
              <a:pPr algn="r"/>
              <a:t>21</a:t>
            </a:fld>
            <a:endParaRPr lang="en-US" dirty="0"/>
          </a:p>
        </p:txBody>
      </p:sp>
      <p:pic>
        <p:nvPicPr>
          <p:cNvPr id="6" name="Picture 5">
            <a:extLst>
              <a:ext uri="{FF2B5EF4-FFF2-40B4-BE49-F238E27FC236}">
                <a16:creationId xmlns:a16="http://schemas.microsoft.com/office/drawing/2014/main" id="{D92DF869-53C0-4751-877E-339957ACC8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6895" y="1515938"/>
            <a:ext cx="8896628" cy="3223330"/>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EF5C86C3-6254-40E9-9E94-569BB29A328B}"/>
              </a:ext>
            </a:extLst>
          </p:cNvPr>
          <p:cNvSpPr/>
          <p:nvPr/>
        </p:nvSpPr>
        <p:spPr>
          <a:xfrm>
            <a:off x="1976920" y="4205868"/>
            <a:ext cx="1178177"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43210E0B-14AA-47C8-BA8D-A0B9130A3F2D}"/>
              </a:ext>
            </a:extLst>
          </p:cNvPr>
          <p:cNvSpPr/>
          <p:nvPr/>
        </p:nvSpPr>
        <p:spPr>
          <a:xfrm rot="10800000">
            <a:off x="3323827" y="2856495"/>
            <a:ext cx="386440" cy="2047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2763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BEB85-181B-4CE0-8252-691C1D01C74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84651" y="991783"/>
            <a:ext cx="4943018" cy="1787621"/>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B1283A3-7F57-470D-BA4D-13F05CB77B3C}"/>
              </a:ext>
            </a:extLst>
          </p:cNvPr>
          <p:cNvSpPr>
            <a:spLocks noGrp="1"/>
          </p:cNvSpPr>
          <p:nvPr>
            <p:ph type="title"/>
          </p:nvPr>
        </p:nvSpPr>
        <p:spPr>
          <a:xfrm>
            <a:off x="457200" y="91440"/>
            <a:ext cx="11562735" cy="548640"/>
          </a:xfrm>
        </p:spPr>
        <p:txBody>
          <a:bodyPr>
            <a:noAutofit/>
          </a:bodyPr>
          <a:lstStyle/>
          <a:p>
            <a:r>
              <a:rPr lang="en-US" dirty="0"/>
              <a:t>Generate Individual and Multiple Individual Student Reports (ISRs)</a:t>
            </a:r>
          </a:p>
        </p:txBody>
      </p:sp>
      <p:sp>
        <p:nvSpPr>
          <p:cNvPr id="3" name="Slide Number Placeholder 2">
            <a:extLst>
              <a:ext uri="{FF2B5EF4-FFF2-40B4-BE49-F238E27FC236}">
                <a16:creationId xmlns:a16="http://schemas.microsoft.com/office/drawing/2014/main" id="{35E63EC6-D1D9-479F-948E-0AC8D1517A40}"/>
              </a:ext>
            </a:extLst>
          </p:cNvPr>
          <p:cNvSpPr>
            <a:spLocks noGrp="1"/>
          </p:cNvSpPr>
          <p:nvPr>
            <p:ph type="sldNum" sz="quarter" idx="10"/>
          </p:nvPr>
        </p:nvSpPr>
        <p:spPr/>
        <p:txBody>
          <a:bodyPr/>
          <a:lstStyle/>
          <a:p>
            <a:pPr algn="r"/>
            <a:fld id="{F3477EC8-074D-41C4-94AE-E9EA7CEEA348}" type="slidenum">
              <a:rPr lang="en-US" smtClean="0"/>
              <a:pPr algn="r"/>
              <a:t>22</a:t>
            </a:fld>
            <a:endParaRPr lang="en-US" dirty="0"/>
          </a:p>
        </p:txBody>
      </p:sp>
      <p:sp>
        <p:nvSpPr>
          <p:cNvPr id="21" name="Arrow: Right 20">
            <a:extLst>
              <a:ext uri="{FF2B5EF4-FFF2-40B4-BE49-F238E27FC236}">
                <a16:creationId xmlns:a16="http://schemas.microsoft.com/office/drawing/2014/main" id="{178568B8-DA34-44AB-BA2A-066AC25169D0}"/>
              </a:ext>
            </a:extLst>
          </p:cNvPr>
          <p:cNvSpPr/>
          <p:nvPr/>
        </p:nvSpPr>
        <p:spPr>
          <a:xfrm>
            <a:off x="7129768" y="1137134"/>
            <a:ext cx="581025" cy="1539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461E1194-A9DB-4290-9363-676DCF859403}"/>
              </a:ext>
            </a:extLst>
          </p:cNvPr>
          <p:cNvSpPr/>
          <p:nvPr/>
        </p:nvSpPr>
        <p:spPr>
          <a:xfrm>
            <a:off x="7841060" y="1091206"/>
            <a:ext cx="686609" cy="2458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86293BA-F0FD-4AA8-A919-62361C96D64A}"/>
              </a:ext>
            </a:extLst>
          </p:cNvPr>
          <p:cNvSpPr/>
          <p:nvPr/>
        </p:nvSpPr>
        <p:spPr>
          <a:xfrm>
            <a:off x="7084131" y="1896474"/>
            <a:ext cx="756929" cy="2366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5428C10-767C-4EB2-B4B5-6DA1839F313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92197" y="2947402"/>
            <a:ext cx="3562668" cy="2603733"/>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5" name="Oval 4">
            <a:extLst>
              <a:ext uri="{FF2B5EF4-FFF2-40B4-BE49-F238E27FC236}">
                <a16:creationId xmlns:a16="http://schemas.microsoft.com/office/drawing/2014/main" id="{5DF604C0-7852-4E38-9BF8-2DDD24A63F37}"/>
              </a:ext>
            </a:extLst>
          </p:cNvPr>
          <p:cNvSpPr/>
          <p:nvPr/>
        </p:nvSpPr>
        <p:spPr>
          <a:xfrm>
            <a:off x="7404400" y="3029723"/>
            <a:ext cx="581025" cy="2293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AE03FA9-F36F-47EA-8CE0-017360620B3D}"/>
              </a:ext>
            </a:extLst>
          </p:cNvPr>
          <p:cNvSpPr/>
          <p:nvPr/>
        </p:nvSpPr>
        <p:spPr>
          <a:xfrm>
            <a:off x="6766352" y="3781048"/>
            <a:ext cx="726831" cy="1924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rrow: Right 3">
            <a:extLst>
              <a:ext uri="{FF2B5EF4-FFF2-40B4-BE49-F238E27FC236}">
                <a16:creationId xmlns:a16="http://schemas.microsoft.com/office/drawing/2014/main" id="{CB9934EA-7D04-919A-DCE4-295C6597CE75}"/>
              </a:ext>
            </a:extLst>
          </p:cNvPr>
          <p:cNvSpPr/>
          <p:nvPr/>
        </p:nvSpPr>
        <p:spPr>
          <a:xfrm>
            <a:off x="6397522" y="1937807"/>
            <a:ext cx="581025" cy="1539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7D4D54B6-4314-0C0F-9566-6E98824CBE36}"/>
              </a:ext>
            </a:extLst>
          </p:cNvPr>
          <p:cNvSpPr/>
          <p:nvPr/>
        </p:nvSpPr>
        <p:spPr>
          <a:xfrm>
            <a:off x="6688034" y="3079820"/>
            <a:ext cx="581025" cy="1539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055259EA-936D-C5D6-55B0-5FB9E889FE91}"/>
              </a:ext>
            </a:extLst>
          </p:cNvPr>
          <p:cNvSpPr/>
          <p:nvPr/>
        </p:nvSpPr>
        <p:spPr>
          <a:xfrm>
            <a:off x="6096000" y="3819562"/>
            <a:ext cx="581025" cy="1539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435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0657-B586-48E1-8EDE-026B74C77A2B}"/>
              </a:ext>
            </a:extLst>
          </p:cNvPr>
          <p:cNvSpPr>
            <a:spLocks noGrp="1"/>
          </p:cNvSpPr>
          <p:nvPr>
            <p:ph type="title"/>
          </p:nvPr>
        </p:nvSpPr>
        <p:spPr>
          <a:xfrm>
            <a:off x="457200" y="91440"/>
            <a:ext cx="11201480" cy="548640"/>
          </a:xfrm>
        </p:spPr>
        <p:txBody>
          <a:bodyPr>
            <a:normAutofit/>
          </a:bodyPr>
          <a:lstStyle/>
          <a:p>
            <a:r>
              <a:rPr lang="en-US" dirty="0"/>
              <a:t>Generate Multiple ISRs</a:t>
            </a:r>
          </a:p>
        </p:txBody>
      </p:sp>
      <p:sp>
        <p:nvSpPr>
          <p:cNvPr id="3" name="Slide Number Placeholder 2">
            <a:extLst>
              <a:ext uri="{FF2B5EF4-FFF2-40B4-BE49-F238E27FC236}">
                <a16:creationId xmlns:a16="http://schemas.microsoft.com/office/drawing/2014/main" id="{D839B151-3DC7-44EE-AA83-84ED21ED1B11}"/>
              </a:ext>
            </a:extLst>
          </p:cNvPr>
          <p:cNvSpPr>
            <a:spLocks noGrp="1"/>
          </p:cNvSpPr>
          <p:nvPr>
            <p:ph type="sldNum" sz="quarter" idx="10"/>
          </p:nvPr>
        </p:nvSpPr>
        <p:spPr/>
        <p:txBody>
          <a:bodyPr/>
          <a:lstStyle/>
          <a:p>
            <a:pPr algn="r"/>
            <a:fld id="{F3477EC8-074D-41C4-94AE-E9EA7CEEA348}" type="slidenum">
              <a:rPr lang="en-US" smtClean="0"/>
              <a:pPr algn="r"/>
              <a:t>23</a:t>
            </a:fld>
            <a:endParaRPr lang="en-US" dirty="0"/>
          </a:p>
        </p:txBody>
      </p:sp>
      <p:pic>
        <p:nvPicPr>
          <p:cNvPr id="9" name="Picture 8">
            <a:extLst>
              <a:ext uri="{FF2B5EF4-FFF2-40B4-BE49-F238E27FC236}">
                <a16:creationId xmlns:a16="http://schemas.microsoft.com/office/drawing/2014/main" id="{4D47ABE0-32EC-45AF-A01B-1AADBBCEE8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77896" y="883993"/>
            <a:ext cx="5835055" cy="2901198"/>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8" name="Rectangle 17">
            <a:extLst>
              <a:ext uri="{FF2B5EF4-FFF2-40B4-BE49-F238E27FC236}">
                <a16:creationId xmlns:a16="http://schemas.microsoft.com/office/drawing/2014/main" id="{A8D5FE07-EE1D-4259-87F1-35D675C6FA56}"/>
              </a:ext>
            </a:extLst>
          </p:cNvPr>
          <p:cNvSpPr/>
          <p:nvPr/>
        </p:nvSpPr>
        <p:spPr>
          <a:xfrm>
            <a:off x="3116394" y="1123950"/>
            <a:ext cx="1795848" cy="2554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CC400F74-8111-4528-8B55-238F44A556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631051" y="4040762"/>
            <a:ext cx="1557720" cy="1559130"/>
          </a:xfrm>
          <a:prstGeom prst="rect">
            <a:avLst/>
          </a:prstGeom>
          <a:ln>
            <a:solidFill>
              <a:schemeClr val="bg1">
                <a:lumMod val="65000"/>
              </a:schemeClr>
            </a:solidFill>
          </a:ln>
          <a:effectLst>
            <a:outerShdw blurRad="292100" dist="139700" dir="2700000" algn="ctr" rotWithShape="0">
              <a:schemeClr val="tx2">
                <a:alpha val="65000"/>
              </a:schemeClr>
            </a:outerShdw>
          </a:effectLst>
        </p:spPr>
      </p:pic>
      <p:sp>
        <p:nvSpPr>
          <p:cNvPr id="24" name="Rectangle 23">
            <a:extLst>
              <a:ext uri="{FF2B5EF4-FFF2-40B4-BE49-F238E27FC236}">
                <a16:creationId xmlns:a16="http://schemas.microsoft.com/office/drawing/2014/main" id="{02A91879-C61F-469F-A064-2AEEFF706E4C}"/>
              </a:ext>
            </a:extLst>
          </p:cNvPr>
          <p:cNvSpPr/>
          <p:nvPr/>
        </p:nvSpPr>
        <p:spPr>
          <a:xfrm rot="5400000">
            <a:off x="3862434" y="2478560"/>
            <a:ext cx="2250111" cy="1504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591BE56-82CE-893E-5B2D-FCF09D3F8D67}"/>
              </a:ext>
            </a:extLst>
          </p:cNvPr>
          <p:cNvPicPr>
            <a:picLocks noChangeAspect="1"/>
          </p:cNvPicPr>
          <p:nvPr/>
        </p:nvPicPr>
        <p:blipFill>
          <a:blip r:embed="rId5"/>
          <a:stretch>
            <a:fillRect/>
          </a:stretch>
        </p:blipFill>
        <p:spPr>
          <a:xfrm>
            <a:off x="1171574" y="4025148"/>
            <a:ext cx="3276971" cy="1629349"/>
          </a:xfrm>
          <a:prstGeom prst="rect">
            <a:avLst/>
          </a:prstGeom>
          <a:ln>
            <a:solidFill>
              <a:schemeClr val="bg1">
                <a:lumMod val="65000"/>
              </a:schemeClr>
            </a:solidFill>
          </a:ln>
          <a:effectLst>
            <a:outerShdw blurRad="292100" dist="139700" dir="2700000" algn="ctr" rotWithShape="0">
              <a:schemeClr val="tx2">
                <a:alpha val="65000"/>
              </a:schemeClr>
            </a:outerShdw>
          </a:effectLst>
        </p:spPr>
      </p:pic>
      <p:sp>
        <p:nvSpPr>
          <p:cNvPr id="6" name="Rectangle 5">
            <a:extLst>
              <a:ext uri="{FF2B5EF4-FFF2-40B4-BE49-F238E27FC236}">
                <a16:creationId xmlns:a16="http://schemas.microsoft.com/office/drawing/2014/main" id="{AAE7A6D7-5C21-A355-AFFD-14B97802A4B3}"/>
              </a:ext>
            </a:extLst>
          </p:cNvPr>
          <p:cNvSpPr/>
          <p:nvPr/>
        </p:nvSpPr>
        <p:spPr>
          <a:xfrm rot="5400000">
            <a:off x="1669368" y="4912167"/>
            <a:ext cx="1314732" cy="62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43BC15C-2C84-6422-ECCA-0112C3A24B37}"/>
              </a:ext>
            </a:extLst>
          </p:cNvPr>
          <p:cNvPicPr>
            <a:picLocks noChangeAspect="1"/>
          </p:cNvPicPr>
          <p:nvPr/>
        </p:nvPicPr>
        <p:blipFill>
          <a:blip r:embed="rId6"/>
          <a:stretch>
            <a:fillRect/>
          </a:stretch>
        </p:blipFill>
        <p:spPr>
          <a:xfrm>
            <a:off x="4908210" y="4025148"/>
            <a:ext cx="3276971" cy="1574744"/>
          </a:xfrm>
          <a:prstGeom prst="rect">
            <a:avLst/>
          </a:prstGeom>
          <a:ln>
            <a:solidFill>
              <a:schemeClr val="bg1">
                <a:lumMod val="65000"/>
              </a:schemeClr>
            </a:solidFill>
          </a:ln>
          <a:effectLst>
            <a:outerShdw blurRad="292100" dist="139700" dir="2700000" algn="ctr" rotWithShape="0">
              <a:schemeClr val="tx2">
                <a:alpha val="65000"/>
              </a:schemeClr>
            </a:outerShdw>
          </a:effectLst>
        </p:spPr>
      </p:pic>
      <p:sp>
        <p:nvSpPr>
          <p:cNvPr id="10" name="Rectangle 9">
            <a:extLst>
              <a:ext uri="{FF2B5EF4-FFF2-40B4-BE49-F238E27FC236}">
                <a16:creationId xmlns:a16="http://schemas.microsoft.com/office/drawing/2014/main" id="{36F0ED47-6861-314A-2064-9B6900A07380}"/>
              </a:ext>
            </a:extLst>
          </p:cNvPr>
          <p:cNvSpPr/>
          <p:nvPr/>
        </p:nvSpPr>
        <p:spPr>
          <a:xfrm rot="5400000">
            <a:off x="5520983" y="4892948"/>
            <a:ext cx="1314734" cy="991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83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7001-30C9-4A11-8B9E-2AD425FFBCED}"/>
              </a:ext>
            </a:extLst>
          </p:cNvPr>
          <p:cNvSpPr>
            <a:spLocks noGrp="1"/>
          </p:cNvSpPr>
          <p:nvPr>
            <p:ph type="title"/>
          </p:nvPr>
        </p:nvSpPr>
        <p:spPr>
          <a:xfrm>
            <a:off x="457200" y="91440"/>
            <a:ext cx="11201480" cy="548640"/>
          </a:xfrm>
        </p:spPr>
        <p:txBody>
          <a:bodyPr>
            <a:normAutofit/>
          </a:bodyPr>
          <a:lstStyle/>
          <a:p>
            <a:r>
              <a:rPr lang="en-US" dirty="0"/>
              <a:t>Reporting Secure File Center</a:t>
            </a:r>
          </a:p>
        </p:txBody>
      </p:sp>
      <p:sp>
        <p:nvSpPr>
          <p:cNvPr id="3" name="Slide Number Placeholder 2">
            <a:extLst>
              <a:ext uri="{FF2B5EF4-FFF2-40B4-BE49-F238E27FC236}">
                <a16:creationId xmlns:a16="http://schemas.microsoft.com/office/drawing/2014/main" id="{9B56022D-9207-4C13-8348-EBD853DB0D46}"/>
              </a:ext>
            </a:extLst>
          </p:cNvPr>
          <p:cNvSpPr>
            <a:spLocks noGrp="1"/>
          </p:cNvSpPr>
          <p:nvPr>
            <p:ph type="sldNum" sz="quarter" idx="10"/>
          </p:nvPr>
        </p:nvSpPr>
        <p:spPr/>
        <p:txBody>
          <a:bodyPr/>
          <a:lstStyle/>
          <a:p>
            <a:pPr algn="r"/>
            <a:fld id="{F3477EC8-074D-41C4-94AE-E9EA7CEEA348}" type="slidenum">
              <a:rPr lang="en-US" smtClean="0"/>
              <a:pPr algn="r"/>
              <a:t>24</a:t>
            </a:fld>
            <a:endParaRPr lang="en-US" dirty="0"/>
          </a:p>
        </p:txBody>
      </p:sp>
      <p:pic>
        <p:nvPicPr>
          <p:cNvPr id="4" name="Picture 3">
            <a:extLst>
              <a:ext uri="{FF2B5EF4-FFF2-40B4-BE49-F238E27FC236}">
                <a16:creationId xmlns:a16="http://schemas.microsoft.com/office/drawing/2014/main" id="{F766057D-6A47-46D5-9537-ED5AC08349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55484" y="2249041"/>
            <a:ext cx="8853488" cy="2586087"/>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8C699C9-C82C-45A5-8F51-FA1B9215270F}"/>
              </a:ext>
            </a:extLst>
          </p:cNvPr>
          <p:cNvSpPr/>
          <p:nvPr/>
        </p:nvSpPr>
        <p:spPr>
          <a:xfrm>
            <a:off x="1855484" y="2638424"/>
            <a:ext cx="1182991" cy="1000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9F617F2-B063-43FB-8F64-306789244EE8}"/>
              </a:ext>
            </a:extLst>
          </p:cNvPr>
          <p:cNvSpPr/>
          <p:nvPr/>
        </p:nvSpPr>
        <p:spPr>
          <a:xfrm>
            <a:off x="10024458" y="3144157"/>
            <a:ext cx="405417" cy="2848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71E44DB-C686-473C-8B2C-16C8F8C7E966}"/>
              </a:ext>
            </a:extLst>
          </p:cNvPr>
          <p:cNvSpPr/>
          <p:nvPr/>
        </p:nvSpPr>
        <p:spPr>
          <a:xfrm>
            <a:off x="3114675" y="2638425"/>
            <a:ext cx="468086" cy="3514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885243C-3833-4085-A3CD-D1335DC3DA76}"/>
              </a:ext>
            </a:extLst>
          </p:cNvPr>
          <p:cNvSpPr/>
          <p:nvPr/>
        </p:nvSpPr>
        <p:spPr>
          <a:xfrm>
            <a:off x="7707082" y="2615293"/>
            <a:ext cx="3001889" cy="374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0433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D2FA-4EBB-4346-831B-7B6A78A1DC8C}"/>
              </a:ext>
            </a:extLst>
          </p:cNvPr>
          <p:cNvSpPr>
            <a:spLocks noGrp="1"/>
          </p:cNvSpPr>
          <p:nvPr>
            <p:ph type="title"/>
          </p:nvPr>
        </p:nvSpPr>
        <p:spPr>
          <a:xfrm>
            <a:off x="457200" y="91440"/>
            <a:ext cx="4566917" cy="548640"/>
          </a:xfrm>
        </p:spPr>
        <p:txBody>
          <a:bodyPr>
            <a:noAutofit/>
          </a:bodyPr>
          <a:lstStyle/>
          <a:p>
            <a:r>
              <a:rPr lang="en-US" dirty="0"/>
              <a:t>Sample ISR</a:t>
            </a:r>
            <a:r>
              <a:rPr lang="en-US" sz="3200" dirty="0"/>
              <a:t> Screener</a:t>
            </a:r>
            <a:endParaRPr lang="en-US" dirty="0"/>
          </a:p>
        </p:txBody>
      </p:sp>
      <p:sp>
        <p:nvSpPr>
          <p:cNvPr id="3" name="Slide Number Placeholder 2">
            <a:extLst>
              <a:ext uri="{FF2B5EF4-FFF2-40B4-BE49-F238E27FC236}">
                <a16:creationId xmlns:a16="http://schemas.microsoft.com/office/drawing/2014/main" id="{9A0734AE-32DB-4506-8BE4-64E2AA74C60B}"/>
              </a:ext>
            </a:extLst>
          </p:cNvPr>
          <p:cNvSpPr>
            <a:spLocks noGrp="1"/>
          </p:cNvSpPr>
          <p:nvPr>
            <p:ph type="sldNum" sz="quarter" idx="10"/>
          </p:nvPr>
        </p:nvSpPr>
        <p:spPr/>
        <p:txBody>
          <a:bodyPr/>
          <a:lstStyle/>
          <a:p>
            <a:pPr algn="r"/>
            <a:fld id="{F3477EC8-074D-41C4-94AE-E9EA7CEEA348}" type="slidenum">
              <a:rPr lang="en-US" smtClean="0"/>
              <a:pPr algn="r"/>
              <a:t>25</a:t>
            </a:fld>
            <a:endParaRPr lang="en-US" dirty="0"/>
          </a:p>
        </p:txBody>
      </p:sp>
      <p:grpSp>
        <p:nvGrpSpPr>
          <p:cNvPr id="15" name="Group 14">
            <a:extLst>
              <a:ext uri="{FF2B5EF4-FFF2-40B4-BE49-F238E27FC236}">
                <a16:creationId xmlns:a16="http://schemas.microsoft.com/office/drawing/2014/main" id="{453CC080-167A-4C7B-870F-96C9D9483C96}"/>
              </a:ext>
            </a:extLst>
          </p:cNvPr>
          <p:cNvGrpSpPr/>
          <p:nvPr/>
        </p:nvGrpSpPr>
        <p:grpSpPr>
          <a:xfrm>
            <a:off x="4745405" y="1420104"/>
            <a:ext cx="588725" cy="3341301"/>
            <a:chOff x="4745405" y="1420104"/>
            <a:chExt cx="588725" cy="3341301"/>
          </a:xfrm>
        </p:grpSpPr>
        <p:sp>
          <p:nvSpPr>
            <p:cNvPr id="7" name="Arrow: Right 6">
              <a:extLst>
                <a:ext uri="{FF2B5EF4-FFF2-40B4-BE49-F238E27FC236}">
                  <a16:creationId xmlns:a16="http://schemas.microsoft.com/office/drawing/2014/main" id="{6D9B16A9-922D-4C57-A2F7-71E3DE738335}"/>
                </a:ext>
              </a:extLst>
            </p:cNvPr>
            <p:cNvSpPr/>
            <p:nvPr/>
          </p:nvSpPr>
          <p:spPr>
            <a:xfrm>
              <a:off x="4745407" y="1420104"/>
              <a:ext cx="588723" cy="1493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BAA9224C-68A0-4106-893E-2142FCD79F64}"/>
                </a:ext>
              </a:extLst>
            </p:cNvPr>
            <p:cNvSpPr/>
            <p:nvPr/>
          </p:nvSpPr>
          <p:spPr>
            <a:xfrm>
              <a:off x="4745405" y="4612056"/>
              <a:ext cx="588723" cy="1493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5018867-6755-4128-AAB2-ACB3FB827533}"/>
                </a:ext>
              </a:extLst>
            </p:cNvPr>
            <p:cNvSpPr/>
            <p:nvPr/>
          </p:nvSpPr>
          <p:spPr>
            <a:xfrm>
              <a:off x="4745406" y="2354246"/>
              <a:ext cx="588723" cy="1493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Sample Screener ISR">
            <a:extLst>
              <a:ext uri="{FF2B5EF4-FFF2-40B4-BE49-F238E27FC236}">
                <a16:creationId xmlns:a16="http://schemas.microsoft.com/office/drawing/2014/main" id="{7D7151A7-9CD7-43DC-8BBA-9EE88D758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0313" y="484593"/>
            <a:ext cx="6509071" cy="5868015"/>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12" name="TextBox 11">
            <a:extLst>
              <a:ext uri="{FF2B5EF4-FFF2-40B4-BE49-F238E27FC236}">
                <a16:creationId xmlns:a16="http://schemas.microsoft.com/office/drawing/2014/main" id="{9F27C06D-1C10-481D-BC2F-DE9638A9879D}"/>
              </a:ext>
            </a:extLst>
          </p:cNvPr>
          <p:cNvSpPr txBox="1"/>
          <p:nvPr/>
        </p:nvSpPr>
        <p:spPr>
          <a:xfrm>
            <a:off x="8961121" y="484593"/>
            <a:ext cx="3018264" cy="276999"/>
          </a:xfrm>
          <a:prstGeom prst="rect">
            <a:avLst/>
          </a:prstGeom>
          <a:solidFill>
            <a:schemeClr val="bg1"/>
          </a:solidFill>
        </p:spPr>
        <p:txBody>
          <a:bodyPr wrap="square" rtlCol="0">
            <a:spAutoFit/>
          </a:bodyPr>
          <a:lstStyle/>
          <a:p>
            <a:r>
              <a:rPr lang="en-US" sz="1200" b="1" dirty="0"/>
              <a:t>Sample Screener ISR Future Kindergarten</a:t>
            </a:r>
          </a:p>
        </p:txBody>
      </p:sp>
    </p:spTree>
    <p:extLst>
      <p:ext uri="{BB962C8B-B14F-4D97-AF65-F5344CB8AC3E}">
        <p14:creationId xmlns:p14="http://schemas.microsoft.com/office/powerpoint/2010/main" val="1097745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FC22-76F1-4978-AE1D-0A865C9E3E77}"/>
              </a:ext>
            </a:extLst>
          </p:cNvPr>
          <p:cNvSpPr>
            <a:spLocks noGrp="1"/>
          </p:cNvSpPr>
          <p:nvPr>
            <p:ph type="title"/>
          </p:nvPr>
        </p:nvSpPr>
        <p:spPr>
          <a:xfrm>
            <a:off x="457199" y="91440"/>
            <a:ext cx="6046839" cy="548640"/>
          </a:xfrm>
        </p:spPr>
        <p:txBody>
          <a:bodyPr>
            <a:noAutofit/>
          </a:bodyPr>
          <a:lstStyle/>
          <a:p>
            <a:r>
              <a:rPr lang="en-US" dirty="0"/>
              <a:t>Sample ISR Summative</a:t>
            </a:r>
          </a:p>
        </p:txBody>
      </p:sp>
      <p:sp>
        <p:nvSpPr>
          <p:cNvPr id="3" name="Slide Number Placeholder 2">
            <a:extLst>
              <a:ext uri="{FF2B5EF4-FFF2-40B4-BE49-F238E27FC236}">
                <a16:creationId xmlns:a16="http://schemas.microsoft.com/office/drawing/2014/main" id="{8EA3300B-A795-442E-9265-929FA2161134}"/>
              </a:ext>
            </a:extLst>
          </p:cNvPr>
          <p:cNvSpPr>
            <a:spLocks noGrp="1"/>
          </p:cNvSpPr>
          <p:nvPr>
            <p:ph type="sldNum" sz="quarter" idx="10"/>
          </p:nvPr>
        </p:nvSpPr>
        <p:spPr/>
        <p:txBody>
          <a:bodyPr/>
          <a:lstStyle/>
          <a:p>
            <a:pPr algn="r"/>
            <a:fld id="{F3477EC8-074D-41C4-94AE-E9EA7CEEA348}" type="slidenum">
              <a:rPr lang="en-US" smtClean="0"/>
              <a:pPr algn="r"/>
              <a:t>26</a:t>
            </a:fld>
            <a:endParaRPr lang="en-US" dirty="0"/>
          </a:p>
        </p:txBody>
      </p:sp>
      <p:grpSp>
        <p:nvGrpSpPr>
          <p:cNvPr id="4" name="Group 3" descr="Sample Summative ISR">
            <a:extLst>
              <a:ext uri="{FF2B5EF4-FFF2-40B4-BE49-F238E27FC236}">
                <a16:creationId xmlns:a16="http://schemas.microsoft.com/office/drawing/2014/main" id="{33BA1CE4-1DBC-4C13-A0E8-FDCFD8813AC6}"/>
              </a:ext>
            </a:extLst>
          </p:cNvPr>
          <p:cNvGrpSpPr/>
          <p:nvPr/>
        </p:nvGrpSpPr>
        <p:grpSpPr>
          <a:xfrm>
            <a:off x="4618070" y="320040"/>
            <a:ext cx="5653804" cy="6217920"/>
            <a:chOff x="3747915" y="366340"/>
            <a:chExt cx="5653804" cy="6217920"/>
          </a:xfrm>
        </p:grpSpPr>
        <p:pic>
          <p:nvPicPr>
            <p:cNvPr id="10" name="Picture 9">
              <a:extLst>
                <a:ext uri="{FF2B5EF4-FFF2-40B4-BE49-F238E27FC236}">
                  <a16:creationId xmlns:a16="http://schemas.microsoft.com/office/drawing/2014/main" id="{2FD4AED5-E702-4456-AAF4-AB8A49E12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963" y="366340"/>
              <a:ext cx="4804756" cy="6217920"/>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DF4F7253-A29E-45D3-9067-0490228D5037}"/>
                </a:ext>
              </a:extLst>
            </p:cNvPr>
            <p:cNvGrpSpPr/>
            <p:nvPr/>
          </p:nvGrpSpPr>
          <p:grpSpPr>
            <a:xfrm>
              <a:off x="3747915" y="1194816"/>
              <a:ext cx="849048" cy="2621279"/>
              <a:chOff x="3366915" y="1184151"/>
              <a:chExt cx="588725" cy="2431894"/>
            </a:xfrm>
          </p:grpSpPr>
          <p:sp>
            <p:nvSpPr>
              <p:cNvPr id="13" name="Arrow: Right 12">
                <a:extLst>
                  <a:ext uri="{FF2B5EF4-FFF2-40B4-BE49-F238E27FC236}">
                    <a16:creationId xmlns:a16="http://schemas.microsoft.com/office/drawing/2014/main" id="{AE44E5A4-9DF3-4478-A84C-261C9D2230DF}"/>
                  </a:ext>
                </a:extLst>
              </p:cNvPr>
              <p:cNvSpPr/>
              <p:nvPr/>
            </p:nvSpPr>
            <p:spPr>
              <a:xfrm>
                <a:off x="3366915" y="2563008"/>
                <a:ext cx="588723" cy="1493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D2A146DC-3A48-4E16-BF1C-F4A19A6266B4}"/>
                  </a:ext>
                </a:extLst>
              </p:cNvPr>
              <p:cNvSpPr/>
              <p:nvPr/>
            </p:nvSpPr>
            <p:spPr>
              <a:xfrm>
                <a:off x="3366916" y="1443942"/>
                <a:ext cx="588723" cy="1493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E310AC66-FC8A-44F1-AECE-9DE908520DC3}"/>
                  </a:ext>
                </a:extLst>
              </p:cNvPr>
              <p:cNvSpPr/>
              <p:nvPr/>
            </p:nvSpPr>
            <p:spPr>
              <a:xfrm>
                <a:off x="3366917" y="3466696"/>
                <a:ext cx="588723" cy="1493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1A3BBD8F-E2D4-4B1C-BD63-A18C8EA3AC25}"/>
                  </a:ext>
                </a:extLst>
              </p:cNvPr>
              <p:cNvSpPr/>
              <p:nvPr/>
            </p:nvSpPr>
            <p:spPr>
              <a:xfrm>
                <a:off x="3366915" y="1184151"/>
                <a:ext cx="588723" cy="1493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 name="TextBox 4">
            <a:extLst>
              <a:ext uri="{FF2B5EF4-FFF2-40B4-BE49-F238E27FC236}">
                <a16:creationId xmlns:a16="http://schemas.microsoft.com/office/drawing/2014/main" id="{E67897E7-3805-46DF-A274-022F5B20AA1E}"/>
              </a:ext>
            </a:extLst>
          </p:cNvPr>
          <p:cNvSpPr txBox="1"/>
          <p:nvPr/>
        </p:nvSpPr>
        <p:spPr>
          <a:xfrm>
            <a:off x="7772400" y="435932"/>
            <a:ext cx="2296633" cy="276999"/>
          </a:xfrm>
          <a:prstGeom prst="rect">
            <a:avLst/>
          </a:prstGeom>
          <a:solidFill>
            <a:schemeClr val="bg1"/>
          </a:solidFill>
        </p:spPr>
        <p:txBody>
          <a:bodyPr wrap="square" rtlCol="0">
            <a:spAutoFit/>
          </a:bodyPr>
          <a:lstStyle/>
          <a:p>
            <a:r>
              <a:rPr lang="en-US" sz="1200" b="1" dirty="0"/>
              <a:t>Sample Summative ISR Grade 6</a:t>
            </a:r>
          </a:p>
        </p:txBody>
      </p:sp>
    </p:spTree>
    <p:extLst>
      <p:ext uri="{BB962C8B-B14F-4D97-AF65-F5344CB8AC3E}">
        <p14:creationId xmlns:p14="http://schemas.microsoft.com/office/powerpoint/2010/main" val="1567288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1FFE-B14C-4739-9DAB-2FB6E8F52258}"/>
              </a:ext>
            </a:extLst>
          </p:cNvPr>
          <p:cNvSpPr>
            <a:spLocks noGrp="1"/>
          </p:cNvSpPr>
          <p:nvPr>
            <p:ph type="title"/>
          </p:nvPr>
        </p:nvSpPr>
        <p:spPr>
          <a:xfrm>
            <a:off x="457200" y="91440"/>
            <a:ext cx="11201480" cy="548640"/>
          </a:xfrm>
        </p:spPr>
        <p:txBody>
          <a:bodyPr>
            <a:normAutofit/>
          </a:bodyPr>
          <a:lstStyle/>
          <a:p>
            <a:r>
              <a:rPr lang="en-US" dirty="0"/>
              <a:t>The Student Data File </a:t>
            </a:r>
          </a:p>
        </p:txBody>
      </p:sp>
      <p:sp>
        <p:nvSpPr>
          <p:cNvPr id="3" name="Slide Number Placeholder 2">
            <a:extLst>
              <a:ext uri="{FF2B5EF4-FFF2-40B4-BE49-F238E27FC236}">
                <a16:creationId xmlns:a16="http://schemas.microsoft.com/office/drawing/2014/main" id="{ABCB2F6B-0F17-470E-BBFA-1A46F162A749}"/>
              </a:ext>
            </a:extLst>
          </p:cNvPr>
          <p:cNvSpPr>
            <a:spLocks noGrp="1"/>
          </p:cNvSpPr>
          <p:nvPr>
            <p:ph type="sldNum" sz="quarter" idx="10"/>
          </p:nvPr>
        </p:nvSpPr>
        <p:spPr/>
        <p:txBody>
          <a:bodyPr/>
          <a:lstStyle/>
          <a:p>
            <a:pPr algn="r"/>
            <a:fld id="{F3477EC8-074D-41C4-94AE-E9EA7CEEA348}" type="slidenum">
              <a:rPr lang="en-US" smtClean="0"/>
              <a:pPr algn="r"/>
              <a:t>27</a:t>
            </a:fld>
            <a:endParaRPr lang="en-US" dirty="0"/>
          </a:p>
        </p:txBody>
      </p:sp>
      <p:grpSp>
        <p:nvGrpSpPr>
          <p:cNvPr id="7" name="Group 6">
            <a:extLst>
              <a:ext uri="{FF2B5EF4-FFF2-40B4-BE49-F238E27FC236}">
                <a16:creationId xmlns:a16="http://schemas.microsoft.com/office/drawing/2014/main" id="{9FD051D8-2BCC-4203-BD56-C0315698F36F}"/>
              </a:ext>
              <a:ext uri="{C183D7F6-B498-43B3-948B-1728B52AA6E4}">
                <adec:decorative xmlns:adec="http://schemas.microsoft.com/office/drawing/2017/decorative" val="1"/>
              </a:ext>
            </a:extLst>
          </p:cNvPr>
          <p:cNvGrpSpPr/>
          <p:nvPr/>
        </p:nvGrpSpPr>
        <p:grpSpPr>
          <a:xfrm>
            <a:off x="1965207" y="1564158"/>
            <a:ext cx="7615937" cy="3920268"/>
            <a:chOff x="1965207" y="1564158"/>
            <a:chExt cx="7615937" cy="3920268"/>
          </a:xfrm>
        </p:grpSpPr>
        <p:pic>
          <p:nvPicPr>
            <p:cNvPr id="8" name="Picture 7">
              <a:extLst>
                <a:ext uri="{FF2B5EF4-FFF2-40B4-BE49-F238E27FC236}">
                  <a16:creationId xmlns:a16="http://schemas.microsoft.com/office/drawing/2014/main" id="{F86A1BAF-01A0-42DD-A5B5-F0A5B95E8A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65207" y="1564158"/>
              <a:ext cx="7615937" cy="3920268"/>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431C4706-1872-4C0B-BA71-BFDF9652B457}"/>
                </a:ext>
              </a:extLst>
            </p:cNvPr>
            <p:cNvSpPr/>
            <p:nvPr/>
          </p:nvSpPr>
          <p:spPr>
            <a:xfrm>
              <a:off x="2038350" y="1859433"/>
              <a:ext cx="2190750" cy="35412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4497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2805B3-0D80-4F28-9D88-1DB7D0E467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032" y="1228166"/>
            <a:ext cx="9601695" cy="3789928"/>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3" name="Title 2"/>
          <p:cNvSpPr>
            <a:spLocks noGrp="1"/>
          </p:cNvSpPr>
          <p:nvPr>
            <p:ph type="title"/>
          </p:nvPr>
        </p:nvSpPr>
        <p:spPr>
          <a:xfrm>
            <a:off x="457200" y="91440"/>
            <a:ext cx="11016200" cy="548640"/>
          </a:xfrm>
        </p:spPr>
        <p:txBody>
          <a:bodyPr>
            <a:noAutofit/>
          </a:bodyPr>
          <a:lstStyle/>
          <a:p>
            <a:r>
              <a:rPr lang="en-US" dirty="0"/>
              <a:t>Print or Export Data You Can 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2" name="Rectangle 1">
            <a:extLst>
              <a:ext uri="{FF2B5EF4-FFF2-40B4-BE49-F238E27FC236}">
                <a16:creationId xmlns:a16="http://schemas.microsoft.com/office/drawing/2014/main" id="{124262BE-9340-4020-AEE6-3D8B9477FD02}"/>
              </a:ext>
            </a:extLst>
          </p:cNvPr>
          <p:cNvSpPr/>
          <p:nvPr/>
        </p:nvSpPr>
        <p:spPr>
          <a:xfrm>
            <a:off x="9624534" y="1545249"/>
            <a:ext cx="1344003" cy="3248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5780E41-0F34-4C68-AD66-F1DDC86FC74F}"/>
              </a:ext>
            </a:extLst>
          </p:cNvPr>
          <p:cNvSpPr/>
          <p:nvPr/>
        </p:nvSpPr>
        <p:spPr>
          <a:xfrm>
            <a:off x="1895465" y="2254743"/>
            <a:ext cx="283302" cy="26696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a:extLst>
              <a:ext uri="{FF2B5EF4-FFF2-40B4-BE49-F238E27FC236}">
                <a16:creationId xmlns:a16="http://schemas.microsoft.com/office/drawing/2014/main" id="{72A86B63-E05A-41D6-8264-A9B36109F738}"/>
              </a:ext>
            </a:extLst>
          </p:cNvPr>
          <p:cNvSpPr/>
          <p:nvPr/>
        </p:nvSpPr>
        <p:spPr>
          <a:xfrm>
            <a:off x="10435329" y="2717318"/>
            <a:ext cx="559398" cy="46257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sp>
        <p:nvSpPr>
          <p:cNvPr id="10" name="Flowchart: Connector 9">
            <a:extLst>
              <a:ext uri="{FF2B5EF4-FFF2-40B4-BE49-F238E27FC236}">
                <a16:creationId xmlns:a16="http://schemas.microsoft.com/office/drawing/2014/main" id="{99DFCCB3-624C-4639-AC6C-9E54DA66403F}"/>
              </a:ext>
            </a:extLst>
          </p:cNvPr>
          <p:cNvSpPr/>
          <p:nvPr/>
        </p:nvSpPr>
        <p:spPr>
          <a:xfrm>
            <a:off x="1757417" y="1666657"/>
            <a:ext cx="559398" cy="462579"/>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sp>
        <p:nvSpPr>
          <p:cNvPr id="11" name="Rectangle 10">
            <a:extLst>
              <a:ext uri="{FF2B5EF4-FFF2-40B4-BE49-F238E27FC236}">
                <a16:creationId xmlns:a16="http://schemas.microsoft.com/office/drawing/2014/main" id="{6062F4A2-5D67-4269-8981-C74F5F445372}"/>
              </a:ext>
            </a:extLst>
          </p:cNvPr>
          <p:cNvSpPr/>
          <p:nvPr/>
        </p:nvSpPr>
        <p:spPr>
          <a:xfrm>
            <a:off x="9524690" y="2786185"/>
            <a:ext cx="771845" cy="3248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9655702"/>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0C55-B4E3-415B-8077-FB52C1895CD0}"/>
              </a:ext>
            </a:extLst>
          </p:cNvPr>
          <p:cNvSpPr>
            <a:spLocks noGrp="1"/>
          </p:cNvSpPr>
          <p:nvPr>
            <p:ph type="title"/>
          </p:nvPr>
        </p:nvSpPr>
        <p:spPr>
          <a:xfrm>
            <a:off x="457200" y="91440"/>
            <a:ext cx="11201480" cy="548640"/>
          </a:xfrm>
        </p:spPr>
        <p:txBody>
          <a:bodyPr>
            <a:normAutofit/>
          </a:bodyPr>
          <a:lstStyle/>
          <a:p>
            <a:r>
              <a:rPr lang="en-US" dirty="0"/>
              <a:t>1. Print Any Page You Can See</a:t>
            </a:r>
          </a:p>
        </p:txBody>
      </p:sp>
      <p:sp>
        <p:nvSpPr>
          <p:cNvPr id="3" name="Slide Number Placeholder 2">
            <a:extLst>
              <a:ext uri="{FF2B5EF4-FFF2-40B4-BE49-F238E27FC236}">
                <a16:creationId xmlns:a16="http://schemas.microsoft.com/office/drawing/2014/main" id="{A4EAF377-31E0-4C14-B905-AFBC1CD5ECCB}"/>
              </a:ext>
            </a:extLst>
          </p:cNvPr>
          <p:cNvSpPr>
            <a:spLocks noGrp="1"/>
          </p:cNvSpPr>
          <p:nvPr>
            <p:ph type="sldNum" sz="quarter" idx="10"/>
          </p:nvPr>
        </p:nvSpPr>
        <p:spPr/>
        <p:txBody>
          <a:bodyPr/>
          <a:lstStyle/>
          <a:p>
            <a:pPr algn="r"/>
            <a:fld id="{F3477EC8-074D-41C4-94AE-E9EA7CEEA348}" type="slidenum">
              <a:rPr lang="en-US" smtClean="0"/>
              <a:pPr algn="r"/>
              <a:t>29</a:t>
            </a:fld>
            <a:endParaRPr lang="en-US" dirty="0"/>
          </a:p>
        </p:txBody>
      </p:sp>
      <p:pic>
        <p:nvPicPr>
          <p:cNvPr id="6" name="Picture 5">
            <a:extLst>
              <a:ext uri="{FF2B5EF4-FFF2-40B4-BE49-F238E27FC236}">
                <a16:creationId xmlns:a16="http://schemas.microsoft.com/office/drawing/2014/main" id="{7858CCA5-E4FC-474E-8F98-8CBBB75909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73214" y="1821926"/>
            <a:ext cx="6445571" cy="3502905"/>
          </a:xfrm>
          <a:prstGeom prst="rect">
            <a:avLst/>
          </a:prstGeom>
          <a:ln>
            <a:solidFill>
              <a:schemeClr val="bg1">
                <a:lumMod val="6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805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867" y="1111978"/>
            <a:ext cx="10966265" cy="4634044"/>
          </a:xfrm>
        </p:spPr>
        <p:txBody>
          <a:bodyPr>
            <a:normAutofit fontScale="85000" lnSpcReduction="20000"/>
          </a:bodyPr>
          <a:lstStyle/>
          <a:p>
            <a:pPr marL="0" indent="0">
              <a:buNone/>
            </a:pPr>
            <a:r>
              <a:rPr lang="en-US" sz="2800" b="1" dirty="0">
                <a:solidFill>
                  <a:srgbClr val="505A08"/>
                </a:solidFill>
              </a:rPr>
              <a:t>After viewing this presentation, you will understand how to:</a:t>
            </a:r>
          </a:p>
          <a:p>
            <a:r>
              <a:rPr lang="en-US" dirty="0">
                <a:solidFill>
                  <a:srgbClr val="505A08"/>
                </a:solidFill>
              </a:rPr>
              <a:t>Log in to Reporting or Reset Your Password</a:t>
            </a:r>
          </a:p>
          <a:p>
            <a:r>
              <a:rPr lang="en-US" dirty="0">
                <a:solidFill>
                  <a:srgbClr val="505A08"/>
                </a:solidFill>
                <a:cs typeface="Franklin Gothic Book" pitchFamily="34" charset="0"/>
              </a:rPr>
              <a:t>Navigate Dashboard and Test Results </a:t>
            </a:r>
            <a:r>
              <a:rPr lang="en-US" dirty="0">
                <a:solidFill>
                  <a:srgbClr val="505A08"/>
                </a:solidFill>
              </a:rPr>
              <a:t>P</a:t>
            </a:r>
            <a:r>
              <a:rPr lang="en-US" dirty="0">
                <a:solidFill>
                  <a:srgbClr val="505A08"/>
                </a:solidFill>
                <a:cs typeface="Franklin Gothic Book" pitchFamily="34" charset="0"/>
              </a:rPr>
              <a:t>ages</a:t>
            </a:r>
          </a:p>
          <a:p>
            <a:r>
              <a:rPr lang="en-US" dirty="0">
                <a:solidFill>
                  <a:srgbClr val="505A08"/>
                </a:solidFill>
                <a:cs typeface="Franklin Gothic Book" pitchFamily="34" charset="0"/>
              </a:rPr>
              <a:t>Filter Your Data  </a:t>
            </a:r>
          </a:p>
          <a:p>
            <a:pPr marL="446087" lvl="3" indent="234950" eaLnBrk="1" fontAlgn="auto" hangingPunct="1">
              <a:buFont typeface="Wingdings" pitchFamily="2" charset="2"/>
              <a:buChar char="§"/>
              <a:defRPr/>
            </a:pPr>
            <a:r>
              <a:rPr lang="en-US" sz="2000" dirty="0">
                <a:solidFill>
                  <a:srgbClr val="505A08"/>
                </a:solidFill>
                <a:cs typeface="Franklin Gothic Book" pitchFamily="34" charset="0"/>
              </a:rPr>
              <a:t>Set preferences and filters</a:t>
            </a:r>
          </a:p>
          <a:p>
            <a:pPr marL="446087" lvl="3" indent="234950" eaLnBrk="1" fontAlgn="auto" hangingPunct="1">
              <a:buFont typeface="Wingdings" pitchFamily="2" charset="2"/>
              <a:buChar char="§"/>
              <a:defRPr/>
            </a:pPr>
            <a:r>
              <a:rPr lang="en-US" sz="2000" dirty="0">
                <a:solidFill>
                  <a:srgbClr val="505A08"/>
                </a:solidFill>
                <a:cs typeface="Franklin Gothic Book" pitchFamily="34" charset="0"/>
              </a:rPr>
              <a:t>Use demographic sub-groups</a:t>
            </a:r>
          </a:p>
          <a:p>
            <a:pPr marL="446087" lvl="3" indent="234950" eaLnBrk="1" fontAlgn="auto" hangingPunct="1">
              <a:buFont typeface="Wingdings" pitchFamily="2" charset="2"/>
              <a:buChar char="§"/>
              <a:defRPr/>
            </a:pPr>
            <a:r>
              <a:rPr lang="en-US" sz="2000" dirty="0">
                <a:solidFill>
                  <a:srgbClr val="505A08"/>
                </a:solidFill>
                <a:cs typeface="Franklin Gothic Book" pitchFamily="34" charset="0"/>
              </a:rPr>
              <a:t>Use the Student Portfolio Report</a:t>
            </a:r>
          </a:p>
          <a:p>
            <a:pPr marL="342900" lvl="2" indent="-342900" eaLnBrk="1" fontAlgn="auto" hangingPunct="1">
              <a:buFont typeface="Wingdings" panose="05000000000000000000" pitchFamily="2" charset="2"/>
              <a:buChar char="§"/>
              <a:tabLst>
                <a:tab pos="225425" algn="l"/>
              </a:tabLst>
              <a:defRPr/>
            </a:pPr>
            <a:r>
              <a:rPr lang="en-US" sz="2200" dirty="0">
                <a:solidFill>
                  <a:srgbClr val="505A08"/>
                </a:solidFill>
              </a:rPr>
              <a:t>Generate </a:t>
            </a:r>
            <a:r>
              <a:rPr lang="en-US" sz="2200" dirty="0">
                <a:solidFill>
                  <a:srgbClr val="505A08"/>
                </a:solidFill>
                <a:cs typeface="Franklin Gothic Book" pitchFamily="34" charset="0"/>
              </a:rPr>
              <a:t>Individual Student Reports (ISRs) for One or Multiple Students</a:t>
            </a:r>
          </a:p>
          <a:p>
            <a:pPr marL="342900" lvl="2" indent="-342900" eaLnBrk="1" fontAlgn="auto" hangingPunct="1">
              <a:buFont typeface="Wingdings" panose="05000000000000000000" pitchFamily="2" charset="2"/>
              <a:buChar char="§"/>
              <a:tabLst>
                <a:tab pos="225425" algn="l"/>
              </a:tabLst>
              <a:defRPr/>
            </a:pPr>
            <a:r>
              <a:rPr lang="en-US" sz="2200" dirty="0">
                <a:solidFill>
                  <a:srgbClr val="505A08"/>
                </a:solidFill>
                <a:cs typeface="Franklin Gothic Book" pitchFamily="34" charset="0"/>
              </a:rPr>
              <a:t>Print and Export Any Data </a:t>
            </a:r>
            <a:r>
              <a:rPr lang="en-US" sz="2200" dirty="0">
                <a:solidFill>
                  <a:srgbClr val="505A08"/>
                </a:solidFill>
              </a:rPr>
              <a:t>Y</a:t>
            </a:r>
            <a:r>
              <a:rPr lang="en-US" sz="2200" dirty="0">
                <a:solidFill>
                  <a:srgbClr val="505A08"/>
                </a:solidFill>
                <a:cs typeface="Franklin Gothic Book" pitchFamily="34" charset="0"/>
              </a:rPr>
              <a:t>ou </a:t>
            </a:r>
            <a:r>
              <a:rPr lang="en-US" sz="2200" dirty="0">
                <a:solidFill>
                  <a:srgbClr val="505A08"/>
                </a:solidFill>
              </a:rPr>
              <a:t>C</a:t>
            </a:r>
            <a:r>
              <a:rPr lang="en-US" sz="2200" dirty="0">
                <a:solidFill>
                  <a:srgbClr val="505A08"/>
                </a:solidFill>
                <a:cs typeface="Franklin Gothic Book" pitchFamily="34" charset="0"/>
              </a:rPr>
              <a:t>an </a:t>
            </a:r>
            <a:r>
              <a:rPr lang="en-US" sz="2200" dirty="0">
                <a:solidFill>
                  <a:srgbClr val="505A08"/>
                </a:solidFill>
              </a:rPr>
              <a:t>V</a:t>
            </a:r>
            <a:r>
              <a:rPr lang="en-US" sz="2200" dirty="0">
                <a:solidFill>
                  <a:srgbClr val="505A08"/>
                </a:solidFill>
                <a:cs typeface="Franklin Gothic Book" pitchFamily="34" charset="0"/>
              </a:rPr>
              <a:t>iew in Reports</a:t>
            </a:r>
          </a:p>
          <a:p>
            <a:pPr marL="865188" lvl="2" indent="-404813" eaLnBrk="1" fontAlgn="auto" hangingPunct="1">
              <a:buFont typeface="Wingdings" pitchFamily="2" charset="2"/>
              <a:buChar char="§"/>
              <a:defRPr/>
            </a:pPr>
            <a:endParaRPr lang="en-US" sz="2000" dirty="0">
              <a:cs typeface="Franklin Gothic Book" pitchFamily="34" charset="0"/>
            </a:endParaRPr>
          </a:p>
          <a:p>
            <a:pPr marL="865188" lvl="2" indent="-404813" eaLnBrk="1" fontAlgn="auto" hangingPunct="1">
              <a:buFont typeface="Wingdings" pitchFamily="2" charset="2"/>
              <a:buChar char="§"/>
              <a:defRPr/>
            </a:pPr>
            <a:endParaRPr lang="en-US" sz="2000" dirty="0">
              <a:cs typeface="Franklin Gothic Book" pitchFamily="34" charset="0"/>
            </a:endParaRPr>
          </a:p>
          <a:p>
            <a:pPr marL="865188" lvl="2" indent="-404813" eaLnBrk="1" fontAlgn="auto" hangingPunct="1">
              <a:buFont typeface="Wingdings" pitchFamily="2" charset="2"/>
              <a:buChar char="§"/>
              <a:defRPr/>
            </a:pPr>
            <a:endParaRPr lang="en-US" sz="2000" dirty="0">
              <a:cs typeface="Franklin Gothic Book" pitchFamily="34" charset="0"/>
            </a:endParaRPr>
          </a:p>
          <a:p>
            <a:pPr marL="865188" lvl="2" indent="-404813" eaLnBrk="1" fontAlgn="auto" hangingPunct="1">
              <a:buFont typeface="Wingdings" pitchFamily="2" charset="2"/>
              <a:buChar char="§"/>
              <a:defRPr/>
            </a:pPr>
            <a:endParaRPr lang="en-US" sz="2000" dirty="0">
              <a:cs typeface="Franklin Gothic Book" pitchFamily="34" charset="0"/>
            </a:endParaRPr>
          </a:p>
          <a:p>
            <a:pPr marL="865188" lvl="2" indent="-404813" eaLnBrk="1" fontAlgn="auto" hangingPunct="1">
              <a:buFont typeface="Wingdings" pitchFamily="2" charset="2"/>
              <a:buChar char="§"/>
              <a:defRPr/>
            </a:pPr>
            <a:endParaRPr lang="en-US" sz="2000" dirty="0">
              <a:cs typeface="Franklin Gothic Book" pitchFamily="34" charset="0"/>
            </a:endParaRPr>
          </a:p>
          <a:p>
            <a:pPr marL="865188" lvl="2" indent="-404813" eaLnBrk="1" fontAlgn="auto" hangingPunct="1">
              <a:buFont typeface="Wingdings" pitchFamily="2" charset="2"/>
              <a:buChar char="§"/>
              <a:defRPr/>
            </a:pPr>
            <a:endParaRPr lang="en-US" sz="2000" dirty="0">
              <a:cs typeface="Franklin Gothic Book" pitchFamily="34" charset="0"/>
            </a:endParaRPr>
          </a:p>
          <a:p>
            <a:pPr marL="803275" lvl="2" indent="-342900" eaLnBrk="1" fontAlgn="auto" hangingPunct="1">
              <a:buFont typeface="Wingdings" panose="05000000000000000000" pitchFamily="2" charset="2"/>
              <a:buChar char="§"/>
              <a:defRPr/>
            </a:pPr>
            <a:endParaRPr lang="en-US" sz="2000" dirty="0">
              <a:cs typeface="Franklin Gothic Book" pitchFamily="34" charset="0"/>
            </a:endParaRPr>
          </a:p>
        </p:txBody>
      </p:sp>
      <p:sp>
        <p:nvSpPr>
          <p:cNvPr id="3" name="Title 2"/>
          <p:cNvSpPr>
            <a:spLocks noGrp="1"/>
          </p:cNvSpPr>
          <p:nvPr>
            <p:ph type="title"/>
          </p:nvPr>
        </p:nvSpPr>
        <p:spPr>
          <a:xfrm>
            <a:off x="457200" y="91440"/>
            <a:ext cx="11016200" cy="548640"/>
          </a:xfrm>
        </p:spPr>
        <p:txBody>
          <a:bodyPr>
            <a:normAutofit/>
          </a:bodyPr>
          <a:lstStyle/>
          <a:p>
            <a:r>
              <a:rPr lang="en-US" dirty="0"/>
              <a:t>Objectives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485428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01480" cy="548640"/>
          </a:xfrm>
        </p:spPr>
        <p:txBody>
          <a:bodyPr>
            <a:noAutofit/>
          </a:bodyPr>
          <a:lstStyle/>
          <a:p>
            <a:r>
              <a:rPr lang="en-US" dirty="0"/>
              <a:t>2. Export Data to the Secure File Center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E8D6A549-D316-4A76-A4FA-B0C44E421224}"/>
              </a:ext>
              <a:ext uri="{C183D7F6-B498-43B3-948B-1728B52AA6E4}">
                <adec:decorative xmlns:adec="http://schemas.microsoft.com/office/drawing/2017/decorative" val="1"/>
              </a:ext>
            </a:extLst>
          </p:cNvPr>
          <p:cNvGrpSpPr/>
          <p:nvPr/>
        </p:nvGrpSpPr>
        <p:grpSpPr>
          <a:xfrm>
            <a:off x="2139446" y="1515360"/>
            <a:ext cx="7445587" cy="3250857"/>
            <a:chOff x="1609853" y="1486785"/>
            <a:chExt cx="8257337" cy="3762680"/>
          </a:xfrm>
        </p:grpSpPr>
        <p:pic>
          <p:nvPicPr>
            <p:cNvPr id="10" name="Picture 9">
              <a:extLst>
                <a:ext uri="{FF2B5EF4-FFF2-40B4-BE49-F238E27FC236}">
                  <a16:creationId xmlns:a16="http://schemas.microsoft.com/office/drawing/2014/main" id="{335404DC-A1AD-469D-882A-5A1B941710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9853" y="1486785"/>
              <a:ext cx="5750121" cy="3209925"/>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6EEC30B2-43DF-4F44-926B-D4701C23D683}"/>
                </a:ext>
              </a:extLst>
            </p:cNvPr>
            <p:cNvSpPr/>
            <p:nvPr/>
          </p:nvSpPr>
          <p:spPr>
            <a:xfrm>
              <a:off x="6073121" y="3808722"/>
              <a:ext cx="418214" cy="2232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5E70DA35-124B-4E6E-88B5-126356F51595}"/>
                </a:ext>
              </a:extLst>
            </p:cNvPr>
            <p:cNvSpPr/>
            <p:nvPr/>
          </p:nvSpPr>
          <p:spPr>
            <a:xfrm>
              <a:off x="3209509" y="4045628"/>
              <a:ext cx="418214" cy="2232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BABE60-3515-489B-9947-3F3BC04759D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16557" y="3288357"/>
              <a:ext cx="3350633" cy="1961108"/>
            </a:xfrm>
            <a:prstGeom prst="rect">
              <a:avLst/>
            </a:prstGeom>
            <a:ln>
              <a:solidFill>
                <a:schemeClr val="bg1">
                  <a:lumMod val="65000"/>
                </a:schemeClr>
              </a:solid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273088483"/>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596B-73E6-4E05-8C61-FE874EA594A7}"/>
              </a:ext>
            </a:extLst>
          </p:cNvPr>
          <p:cNvSpPr>
            <a:spLocks noGrp="1"/>
          </p:cNvSpPr>
          <p:nvPr>
            <p:ph type="title"/>
          </p:nvPr>
        </p:nvSpPr>
        <p:spPr>
          <a:xfrm>
            <a:off x="457200" y="91440"/>
            <a:ext cx="11201480" cy="548640"/>
          </a:xfrm>
        </p:spPr>
        <p:txBody>
          <a:bodyPr>
            <a:noAutofit/>
          </a:bodyPr>
          <a:lstStyle/>
          <a:p>
            <a:r>
              <a:rPr lang="en-US" dirty="0"/>
              <a:t>Schoolwide Report for Grade 2 Screener, by Domain</a:t>
            </a:r>
          </a:p>
        </p:txBody>
      </p:sp>
      <p:sp>
        <p:nvSpPr>
          <p:cNvPr id="3" name="Slide Number Placeholder 2">
            <a:extLst>
              <a:ext uri="{FF2B5EF4-FFF2-40B4-BE49-F238E27FC236}">
                <a16:creationId xmlns:a16="http://schemas.microsoft.com/office/drawing/2014/main" id="{A1C95890-560B-43D0-8E36-0524478DB39F}"/>
              </a:ext>
            </a:extLst>
          </p:cNvPr>
          <p:cNvSpPr>
            <a:spLocks noGrp="1"/>
          </p:cNvSpPr>
          <p:nvPr>
            <p:ph type="sldNum" sz="quarter" idx="10"/>
          </p:nvPr>
        </p:nvSpPr>
        <p:spPr/>
        <p:txBody>
          <a:bodyPr/>
          <a:lstStyle/>
          <a:p>
            <a:pPr algn="r"/>
            <a:fld id="{F3477EC8-074D-41C4-94AE-E9EA7CEEA348}" type="slidenum">
              <a:rPr lang="en-US" smtClean="0"/>
              <a:pPr algn="r"/>
              <a:t>31</a:t>
            </a:fld>
            <a:endParaRPr lang="en-US" dirty="0"/>
          </a:p>
        </p:txBody>
      </p:sp>
      <p:pic>
        <p:nvPicPr>
          <p:cNvPr id="5" name="Picture 4">
            <a:extLst>
              <a:ext uri="{FF2B5EF4-FFF2-40B4-BE49-F238E27FC236}">
                <a16:creationId xmlns:a16="http://schemas.microsoft.com/office/drawing/2014/main" id="{925F673F-42F9-444B-A06A-72C02A8A3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98433" y="1274245"/>
            <a:ext cx="8279705" cy="4505666"/>
          </a:xfrm>
          <a:prstGeom prst="rect">
            <a:avLst/>
          </a:prstGeom>
          <a:ln>
            <a:solidFill>
              <a:schemeClr val="bg1">
                <a:lumMod val="6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8034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07" y="913508"/>
            <a:ext cx="10966265" cy="5339808"/>
          </a:xfrm>
        </p:spPr>
        <p:txBody>
          <a:bodyPr rtlCol="0">
            <a:noAutofit/>
          </a:bodyPr>
          <a:lstStyle/>
          <a:p>
            <a:pPr marL="0" indent="0" eaLnBrk="1" fontAlgn="auto" hangingPunct="1">
              <a:buNone/>
              <a:defRPr/>
            </a:pPr>
            <a:r>
              <a:rPr lang="en-US" sz="2800" dirty="0">
                <a:solidFill>
                  <a:srgbClr val="505A08"/>
                </a:solidFill>
              </a:rPr>
              <a:t>For more information, consult the following resources available on your state portal:</a:t>
            </a:r>
          </a:p>
          <a:p>
            <a:pPr lvl="1" eaLnBrk="1" fontAlgn="auto" hangingPunct="1">
              <a:defRPr/>
            </a:pPr>
            <a:r>
              <a:rPr lang="en-US" sz="2600" dirty="0">
                <a:solidFill>
                  <a:srgbClr val="505A08"/>
                </a:solidFill>
              </a:rPr>
              <a:t>Reporting System User Guide </a:t>
            </a:r>
          </a:p>
          <a:p>
            <a:pPr lvl="1">
              <a:defRPr/>
            </a:pPr>
            <a:r>
              <a:rPr lang="en-US" sz="2600" dirty="0">
                <a:solidFill>
                  <a:srgbClr val="505A08"/>
                </a:solidFill>
              </a:rPr>
              <a:t>Reporting System Quick Guide</a:t>
            </a:r>
          </a:p>
          <a:p>
            <a:pPr marL="0" indent="0">
              <a:buNone/>
              <a:defRPr/>
            </a:pPr>
            <a:r>
              <a:rPr lang="en-US" sz="2800" dirty="0">
                <a:solidFill>
                  <a:srgbClr val="505A08"/>
                </a:solidFill>
              </a:rPr>
              <a:t>Users can also contact their state Help Desk if they have any other questions. </a:t>
            </a:r>
          </a:p>
          <a:p>
            <a:pPr marL="0" indent="0" eaLnBrk="1" fontAlgn="auto" hangingPunct="1">
              <a:buNone/>
              <a:defRPr/>
            </a:pPr>
            <a:endParaRPr lang="en-US" sz="3200" b="1" dirty="0"/>
          </a:p>
          <a:p>
            <a:pPr eaLnBrk="1" fontAlgn="auto" hangingPunct="1">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a:xfrm>
            <a:off x="457200" y="91440"/>
            <a:ext cx="11201480" cy="548640"/>
          </a:xfrm>
        </p:spPr>
        <p:txBody>
          <a:bodyPr>
            <a:normAutofit/>
          </a:bodyPr>
          <a:lstStyle/>
          <a:p>
            <a:r>
              <a:rPr lang="en-US" dirty="0"/>
              <a:t>Thank You!</a:t>
            </a:r>
          </a:p>
        </p:txBody>
      </p:sp>
      <p:sp>
        <p:nvSpPr>
          <p:cNvPr id="4" name="Slide Number Placeholder 2">
            <a:extLst>
              <a:ext uri="{FF2B5EF4-FFF2-40B4-BE49-F238E27FC236}">
                <a16:creationId xmlns:a16="http://schemas.microsoft.com/office/drawing/2014/main" id="{3040C3F7-122B-421F-A310-33289922FD8E}"/>
              </a:ext>
            </a:extLst>
          </p:cNvPr>
          <p:cNvSpPr>
            <a:spLocks noGrp="1"/>
          </p:cNvSpPr>
          <p:nvPr>
            <p:ph type="sldNum" sz="quarter" idx="10"/>
          </p:nvPr>
        </p:nvSpPr>
        <p:spPr>
          <a:xfrm>
            <a:off x="11442432" y="6444777"/>
            <a:ext cx="706657" cy="278820"/>
          </a:xfrm>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48353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812435" y="6507316"/>
            <a:ext cx="70532" cy="153888"/>
          </a:xfrm>
        </p:spPr>
        <p:txBody>
          <a:bodyPr/>
          <a:lstStyle/>
          <a:p>
            <a:pPr algn="r"/>
            <a:fld id="{F3477EC8-074D-41C4-94AE-E9EA7CEEA348}" type="slidenum">
              <a:rPr lang="en-US" smtClean="0"/>
              <a:pPr algn="r"/>
              <a:t>4</a:t>
            </a:fld>
            <a:endParaRPr lang="en-US" dirty="0"/>
          </a:p>
        </p:txBody>
      </p:sp>
      <p:sp>
        <p:nvSpPr>
          <p:cNvPr id="2" name="Title 1"/>
          <p:cNvSpPr>
            <a:spLocks noGrp="1"/>
          </p:cNvSpPr>
          <p:nvPr>
            <p:ph type="title"/>
          </p:nvPr>
        </p:nvSpPr>
        <p:spPr>
          <a:xfrm>
            <a:off x="457200" y="91440"/>
            <a:ext cx="11016200" cy="548640"/>
          </a:xfrm>
        </p:spPr>
        <p:txBody>
          <a:bodyPr>
            <a:normAutofit/>
          </a:bodyPr>
          <a:lstStyle/>
          <a:p>
            <a:r>
              <a:rPr lang="en-US" dirty="0"/>
              <a:t>Logging in to Reporting</a:t>
            </a:r>
          </a:p>
        </p:txBody>
      </p:sp>
      <p:pic>
        <p:nvPicPr>
          <p:cNvPr id="15" name="Picture 14">
            <a:extLst>
              <a:ext uri="{FF2B5EF4-FFF2-40B4-BE49-F238E27FC236}">
                <a16:creationId xmlns:a16="http://schemas.microsoft.com/office/drawing/2014/main" id="{12CC1B73-3079-4BDA-B145-1DE4C15746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3238" y="2636597"/>
            <a:ext cx="2644525" cy="1584806"/>
          </a:xfrm>
          <a:prstGeom prst="rect">
            <a:avLst/>
          </a:prstGeom>
          <a:ln>
            <a:solidFill>
              <a:schemeClr val="bg1">
                <a:lumMod val="75000"/>
              </a:schemeClr>
            </a:solidFill>
          </a:ln>
          <a:effectLst>
            <a:outerShdw blurRad="292100" dist="139700" dir="2700000" algn="ctr" rotWithShape="0">
              <a:schemeClr val="tx2">
                <a:alpha val="65000"/>
              </a:schemeClr>
            </a:outerShdw>
          </a:effectLst>
        </p:spPr>
      </p:pic>
      <p:pic>
        <p:nvPicPr>
          <p:cNvPr id="14" name="Picture 13">
            <a:extLst>
              <a:ext uri="{FF2B5EF4-FFF2-40B4-BE49-F238E27FC236}">
                <a16:creationId xmlns:a16="http://schemas.microsoft.com/office/drawing/2014/main" id="{25AD05D6-2E9C-4BC1-8BDE-2990177C344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38256" y="1827559"/>
            <a:ext cx="2066901" cy="4205626"/>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
        <p:nvSpPr>
          <p:cNvPr id="6" name="Rectangle 5">
            <a:extLst>
              <a:ext uri="{FF2B5EF4-FFF2-40B4-BE49-F238E27FC236}">
                <a16:creationId xmlns:a16="http://schemas.microsoft.com/office/drawing/2014/main" id="{9DF62B9E-D585-0B62-638D-AF123FA1BE90}"/>
              </a:ext>
            </a:extLst>
          </p:cNvPr>
          <p:cNvSpPr/>
          <p:nvPr/>
        </p:nvSpPr>
        <p:spPr>
          <a:xfrm>
            <a:off x="1074509" y="1137026"/>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User Role Card</a:t>
            </a:r>
          </a:p>
        </p:txBody>
      </p:sp>
      <p:sp>
        <p:nvSpPr>
          <p:cNvPr id="7" name="Rectangle 6">
            <a:extLst>
              <a:ext uri="{FF2B5EF4-FFF2-40B4-BE49-F238E27FC236}">
                <a16:creationId xmlns:a16="http://schemas.microsoft.com/office/drawing/2014/main" id="{AC3D86FF-D5F1-70AF-A870-D0D4331D1A14}"/>
              </a:ext>
            </a:extLst>
          </p:cNvPr>
          <p:cNvSpPr/>
          <p:nvPr/>
        </p:nvSpPr>
        <p:spPr>
          <a:xfrm>
            <a:off x="4333238" y="1809914"/>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Reporting Card</a:t>
            </a:r>
          </a:p>
        </p:txBody>
      </p:sp>
      <p:pic>
        <p:nvPicPr>
          <p:cNvPr id="8" name="Picture 7">
            <a:extLst>
              <a:ext uri="{FF2B5EF4-FFF2-40B4-BE49-F238E27FC236}">
                <a16:creationId xmlns:a16="http://schemas.microsoft.com/office/drawing/2014/main" id="{F3D13A3A-032E-00C7-2273-1A1C4BA41D3B}"/>
              </a:ext>
            </a:extLst>
          </p:cNvPr>
          <p:cNvPicPr>
            <a:picLocks noChangeAspect="1"/>
          </p:cNvPicPr>
          <p:nvPr/>
        </p:nvPicPr>
        <p:blipFill rotWithShape="1">
          <a:blip r:embed="rId5"/>
          <a:srcRect l="6465" t="4874" r="5689" b="41666"/>
          <a:stretch/>
        </p:blipFill>
        <p:spPr>
          <a:xfrm>
            <a:off x="7957622" y="2482369"/>
            <a:ext cx="2969641" cy="205365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0E2AFA4-E299-0651-43C3-EDC1073E2674}"/>
              </a:ext>
            </a:extLst>
          </p:cNvPr>
          <p:cNvSpPr/>
          <p:nvPr/>
        </p:nvSpPr>
        <p:spPr>
          <a:xfrm>
            <a:off x="8160856" y="1809914"/>
            <a:ext cx="2592888" cy="518012"/>
          </a:xfrm>
          <a:prstGeom prst="rect">
            <a:avLst/>
          </a:prstGeom>
          <a:solidFill>
            <a:srgbClr val="005E9E"/>
          </a:solidFill>
          <a:ln>
            <a:solidFill>
              <a:srgbClr val="27AA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rPr>
              <a:t>Login Screen</a:t>
            </a:r>
          </a:p>
        </p:txBody>
      </p:sp>
    </p:spTree>
    <p:extLst>
      <p:ext uri="{BB962C8B-B14F-4D97-AF65-F5344CB8AC3E}">
        <p14:creationId xmlns:p14="http://schemas.microsoft.com/office/powerpoint/2010/main" val="249044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57200" y="91440"/>
            <a:ext cx="10966449" cy="548640"/>
          </a:xfrm>
        </p:spPr>
        <p:txBody>
          <a:bodyPr>
            <a:normAutofit/>
          </a:bodyPr>
          <a:lstStyle/>
          <a:p>
            <a:r>
              <a:rPr lang="en-US" dirty="0"/>
              <a:t>Logging in to Reporting (Continued)</a:t>
            </a:r>
          </a:p>
        </p:txBody>
      </p:sp>
      <p:sp>
        <p:nvSpPr>
          <p:cNvPr id="4" name="Slide Number Placeholder 3">
            <a:extLst>
              <a:ext uri="{FF2B5EF4-FFF2-40B4-BE49-F238E27FC236}">
                <a16:creationId xmlns:a16="http://schemas.microsoft.com/office/drawing/2014/main" id="{F14FC6BD-7D0F-43D5-BBD2-716987EE01F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736292" y="1368358"/>
            <a:ext cx="6146675" cy="4030119"/>
          </a:xfrm>
        </p:spPr>
        <p:txBody>
          <a:bodyPr>
            <a:normAutofit fontScale="92500"/>
          </a:bodyPr>
          <a:lstStyle/>
          <a:p>
            <a:r>
              <a:rPr lang="en-US" dirty="0">
                <a:solidFill>
                  <a:srgbClr val="505A08"/>
                </a:solidFill>
              </a:rPr>
              <a:t>The system has an authentication process that will be triggered when you log in from a different device or browser, or after clearing your browser’s cache. </a:t>
            </a:r>
          </a:p>
          <a:p>
            <a:r>
              <a:rPr lang="en-US" dirty="0">
                <a:solidFill>
                  <a:srgbClr val="505A08"/>
                </a:solidFill>
              </a:rPr>
              <a:t>If you see this screen, an email containing the code will have automatically been sent to your email address.</a:t>
            </a:r>
          </a:p>
          <a:p>
            <a:r>
              <a:rPr lang="en-US" dirty="0">
                <a:solidFill>
                  <a:srgbClr val="505A08"/>
                </a:solidFill>
              </a:rPr>
              <a:t>Enter the code and click </a:t>
            </a:r>
            <a:r>
              <a:rPr lang="en-US" b="1" dirty="0">
                <a:solidFill>
                  <a:srgbClr val="505A08"/>
                </a:solidFill>
              </a:rPr>
              <a:t>Submit</a:t>
            </a:r>
            <a:r>
              <a:rPr lang="en-US" dirty="0">
                <a:solidFill>
                  <a:srgbClr val="505A08"/>
                </a:solidFill>
              </a:rPr>
              <a:t>.</a:t>
            </a:r>
          </a:p>
          <a:p>
            <a:r>
              <a:rPr lang="en-US" dirty="0">
                <a:solidFill>
                  <a:srgbClr val="505A08"/>
                </a:solidFill>
              </a:rPr>
              <a:t>If you need the code resent, click </a:t>
            </a:r>
            <a:r>
              <a:rPr lang="en-US" b="1" dirty="0">
                <a:solidFill>
                  <a:srgbClr val="505A08"/>
                </a:solidFill>
              </a:rPr>
              <a:t>Resend Code</a:t>
            </a:r>
            <a:r>
              <a:rPr lang="en-US" sz="2600" dirty="0">
                <a:solidFill>
                  <a:srgbClr val="505A08"/>
                </a:solidFill>
              </a:rPr>
              <a:t>.</a:t>
            </a:r>
          </a:p>
        </p:txBody>
      </p:sp>
      <p:pic>
        <p:nvPicPr>
          <p:cNvPr id="5" name="Picture 4">
            <a:extLst>
              <a:ext uri="{FF2B5EF4-FFF2-40B4-BE49-F238E27FC236}">
                <a16:creationId xmlns:a16="http://schemas.microsoft.com/office/drawing/2014/main" id="{863CA553-465D-4F8C-A98E-3EFD346C82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768" y="1714616"/>
            <a:ext cx="2997689" cy="2771021"/>
          </a:xfrm>
          <a:prstGeom prst="rect">
            <a:avLst/>
          </a:prstGeom>
          <a:ln>
            <a:solidFill>
              <a:schemeClr val="bg1">
                <a:lumMod val="75000"/>
              </a:schemeClr>
            </a:solidFill>
          </a:ln>
          <a:effectLst>
            <a:outerShdw blurRad="292100" dist="139700" dir="2700000" algn="ctr" rotWithShape="0">
              <a:schemeClr val="tx2">
                <a:alpha val="65000"/>
              </a:schemeClr>
            </a:outerShdw>
          </a:effectLst>
        </p:spPr>
      </p:pic>
    </p:spTree>
    <p:extLst>
      <p:ext uri="{BB962C8B-B14F-4D97-AF65-F5344CB8AC3E}">
        <p14:creationId xmlns:p14="http://schemas.microsoft.com/office/powerpoint/2010/main" val="918102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57200" y="91440"/>
            <a:ext cx="10966449" cy="548640"/>
          </a:xfrm>
        </p:spPr>
        <p:txBody>
          <a:bodyPr>
            <a:normAutofit/>
          </a:bodyPr>
          <a:lstStyle/>
          <a:p>
            <a:r>
              <a:rPr lang="en-US" dirty="0"/>
              <a:t>Resetting Your Password</a:t>
            </a:r>
          </a:p>
        </p:txBody>
      </p:sp>
      <p:sp>
        <p:nvSpPr>
          <p:cNvPr id="4" name="Slide Number Placeholder 3">
            <a:extLst>
              <a:ext uri="{FF2B5EF4-FFF2-40B4-BE49-F238E27FC236}">
                <a16:creationId xmlns:a16="http://schemas.microsoft.com/office/drawing/2014/main" id="{C51E6A6D-97C2-4B80-AC14-C7169B8A80D6}"/>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1" name="Group 10">
            <a:extLst>
              <a:ext uri="{FF2B5EF4-FFF2-40B4-BE49-F238E27FC236}">
                <a16:creationId xmlns:a16="http://schemas.microsoft.com/office/drawing/2014/main" id="{6639BBEE-FC05-4BEE-A0B7-5D3454C3DE7A}"/>
              </a:ext>
              <a:ext uri="{C183D7F6-B498-43B3-948B-1728B52AA6E4}">
                <adec:decorative xmlns:adec="http://schemas.microsoft.com/office/drawing/2017/decorative" val="1"/>
              </a:ext>
            </a:extLst>
          </p:cNvPr>
          <p:cNvGrpSpPr/>
          <p:nvPr/>
        </p:nvGrpSpPr>
        <p:grpSpPr>
          <a:xfrm>
            <a:off x="1670304" y="1830234"/>
            <a:ext cx="9037972" cy="2657317"/>
            <a:chOff x="1232848" y="1592317"/>
            <a:chExt cx="9471411" cy="2816964"/>
          </a:xfrm>
        </p:grpSpPr>
        <p:pic>
          <p:nvPicPr>
            <p:cNvPr id="2" name="Picture 1">
              <a:extLst>
                <a:ext uri="{FF2B5EF4-FFF2-40B4-BE49-F238E27FC236}">
                  <a16:creationId xmlns:a16="http://schemas.microsoft.com/office/drawing/2014/main" id="{14521DF6-82E3-4CC6-AB27-13280B9AA747}"/>
                </a:ext>
              </a:extLst>
            </p:cNvPr>
            <p:cNvPicPr>
              <a:picLocks noChangeAspect="1"/>
            </p:cNvPicPr>
            <p:nvPr/>
          </p:nvPicPr>
          <p:blipFill>
            <a:blip r:embed="rId3"/>
            <a:stretch>
              <a:fillRect/>
            </a:stretch>
          </p:blipFill>
          <p:spPr>
            <a:xfrm>
              <a:off x="1232848" y="1592317"/>
              <a:ext cx="4223393" cy="271053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8CF673A-ABC0-484B-8980-226EDCF2D3F5}"/>
                </a:ext>
              </a:extLst>
            </p:cNvPr>
            <p:cNvPicPr>
              <a:picLocks noChangeAspect="1"/>
            </p:cNvPicPr>
            <p:nvPr/>
          </p:nvPicPr>
          <p:blipFill>
            <a:blip r:embed="rId4"/>
            <a:stretch>
              <a:fillRect/>
            </a:stretch>
          </p:blipFill>
          <p:spPr>
            <a:xfrm>
              <a:off x="6446057" y="1592317"/>
              <a:ext cx="4258202" cy="2816964"/>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sp>
        <p:nvSpPr>
          <p:cNvPr id="5" name="Down Arrow 4">
            <a:extLst>
              <a:ext uri="{FF2B5EF4-FFF2-40B4-BE49-F238E27FC236}">
                <a16:creationId xmlns:a16="http://schemas.microsoft.com/office/drawing/2014/main" id="{64E69E73-2500-3F6F-D752-1E3FDB5E0697}"/>
              </a:ext>
            </a:extLst>
          </p:cNvPr>
          <p:cNvSpPr/>
          <p:nvPr/>
        </p:nvSpPr>
        <p:spPr>
          <a:xfrm rot="16200000">
            <a:off x="5824126" y="2955073"/>
            <a:ext cx="543747" cy="13108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418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56780-2380-4C88-AFEC-54268FF42F4F}"/>
              </a:ext>
            </a:extLst>
          </p:cNvPr>
          <p:cNvSpPr>
            <a:spLocks noGrp="1"/>
          </p:cNvSpPr>
          <p:nvPr>
            <p:ph type="title"/>
          </p:nvPr>
        </p:nvSpPr>
        <p:spPr/>
        <p:txBody>
          <a:bodyPr/>
          <a:lstStyle/>
          <a:p>
            <a:r>
              <a:rPr lang="en-US" dirty="0"/>
              <a:t>Dashboard Generator Page</a:t>
            </a:r>
          </a:p>
        </p:txBody>
      </p:sp>
      <p:sp>
        <p:nvSpPr>
          <p:cNvPr id="4" name="Slide Number Placeholder 3">
            <a:extLst>
              <a:ext uri="{FF2B5EF4-FFF2-40B4-BE49-F238E27FC236}">
                <a16:creationId xmlns:a16="http://schemas.microsoft.com/office/drawing/2014/main" id="{F0D8F6CD-DFDB-4499-94BC-C383D135C46F}"/>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pic>
        <p:nvPicPr>
          <p:cNvPr id="9" name="Content Placeholder 8">
            <a:extLst>
              <a:ext uri="{FF2B5EF4-FFF2-40B4-BE49-F238E27FC236}">
                <a16:creationId xmlns:a16="http://schemas.microsoft.com/office/drawing/2014/main" id="{918DE4A3-50F8-4008-A51A-F1B247700BD6}"/>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487595" y="1446625"/>
            <a:ext cx="7216810" cy="3470973"/>
          </a:xfrm>
          <a:ln>
            <a:solidFill>
              <a:schemeClr val="bg1">
                <a:lumMod val="75000"/>
              </a:schemeClr>
            </a:solidFill>
          </a:ln>
          <a:effectLst>
            <a:outerShdw blurRad="292100" dist="139700" dir="2700000" algn="ctr" rotWithShape="0">
              <a:schemeClr val="tx2">
                <a:alpha val="65000"/>
              </a:schemeClr>
            </a:outerShdw>
          </a:effectLst>
        </p:spPr>
      </p:pic>
      <p:sp>
        <p:nvSpPr>
          <p:cNvPr id="10" name="Rectangle 9">
            <a:extLst>
              <a:ext uri="{FF2B5EF4-FFF2-40B4-BE49-F238E27FC236}">
                <a16:creationId xmlns:a16="http://schemas.microsoft.com/office/drawing/2014/main" id="{C8ECC674-8F25-4DD0-B6E9-971265AEE4E2}"/>
              </a:ext>
            </a:extLst>
          </p:cNvPr>
          <p:cNvSpPr/>
          <p:nvPr/>
        </p:nvSpPr>
        <p:spPr>
          <a:xfrm>
            <a:off x="2487595" y="2003461"/>
            <a:ext cx="2536468" cy="1067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30F3594-A1B5-45E3-B538-A63265404895}"/>
              </a:ext>
            </a:extLst>
          </p:cNvPr>
          <p:cNvSpPr/>
          <p:nvPr/>
        </p:nvSpPr>
        <p:spPr>
          <a:xfrm>
            <a:off x="5062603" y="2003461"/>
            <a:ext cx="1743456" cy="913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7D15E8E-88DF-4A16-AF9D-E89978F9B291}"/>
              </a:ext>
            </a:extLst>
          </p:cNvPr>
          <p:cNvSpPr/>
          <p:nvPr/>
        </p:nvSpPr>
        <p:spPr>
          <a:xfrm>
            <a:off x="7067845" y="2003461"/>
            <a:ext cx="2536468" cy="2661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Down 12">
            <a:extLst>
              <a:ext uri="{FF2B5EF4-FFF2-40B4-BE49-F238E27FC236}">
                <a16:creationId xmlns:a16="http://schemas.microsoft.com/office/drawing/2014/main" id="{502E59FF-1BC4-457A-96BA-10431CB625FD}"/>
              </a:ext>
            </a:extLst>
          </p:cNvPr>
          <p:cNvSpPr/>
          <p:nvPr/>
        </p:nvSpPr>
        <p:spPr>
          <a:xfrm rot="10800000">
            <a:off x="2795485" y="3443195"/>
            <a:ext cx="356352" cy="6867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214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10EF-5278-4509-BD18-47B11CF62F0E}"/>
              </a:ext>
            </a:extLst>
          </p:cNvPr>
          <p:cNvSpPr>
            <a:spLocks noGrp="1"/>
          </p:cNvSpPr>
          <p:nvPr>
            <p:ph type="title"/>
          </p:nvPr>
        </p:nvSpPr>
        <p:spPr>
          <a:xfrm>
            <a:off x="457200" y="91440"/>
            <a:ext cx="11201480" cy="548640"/>
          </a:xfrm>
        </p:spPr>
        <p:txBody>
          <a:bodyPr>
            <a:noAutofit/>
          </a:bodyPr>
          <a:lstStyle/>
          <a:p>
            <a:r>
              <a:rPr lang="en-US" dirty="0"/>
              <a:t>Dashboard Layouts</a:t>
            </a:r>
          </a:p>
        </p:txBody>
      </p:sp>
      <p:sp>
        <p:nvSpPr>
          <p:cNvPr id="3" name="Slide Number Placeholder 2">
            <a:extLst>
              <a:ext uri="{FF2B5EF4-FFF2-40B4-BE49-F238E27FC236}">
                <a16:creationId xmlns:a16="http://schemas.microsoft.com/office/drawing/2014/main" id="{419A7881-544C-42C9-8EC8-AD8B4258CE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3" name="Group 12">
            <a:extLst>
              <a:ext uri="{FF2B5EF4-FFF2-40B4-BE49-F238E27FC236}">
                <a16:creationId xmlns:a16="http://schemas.microsoft.com/office/drawing/2014/main" id="{39E6258D-C5CD-46A7-8539-B4157D94417C}"/>
              </a:ext>
            </a:extLst>
          </p:cNvPr>
          <p:cNvGrpSpPr/>
          <p:nvPr/>
        </p:nvGrpSpPr>
        <p:grpSpPr>
          <a:xfrm>
            <a:off x="451748" y="1448133"/>
            <a:ext cx="11283052" cy="4386673"/>
            <a:chOff x="634045" y="1260437"/>
            <a:chExt cx="7410854" cy="4527102"/>
          </a:xfrm>
        </p:grpSpPr>
        <p:sp>
          <p:nvSpPr>
            <p:cNvPr id="7" name="Rectangle 6">
              <a:extLst>
                <a:ext uri="{FF2B5EF4-FFF2-40B4-BE49-F238E27FC236}">
                  <a16:creationId xmlns:a16="http://schemas.microsoft.com/office/drawing/2014/main" id="{E3F1F81F-1B7E-4E39-8E59-F2A44A3E592A}"/>
                </a:ext>
              </a:extLst>
            </p:cNvPr>
            <p:cNvSpPr/>
            <p:nvPr/>
          </p:nvSpPr>
          <p:spPr>
            <a:xfrm>
              <a:off x="634045" y="1260437"/>
              <a:ext cx="3309537" cy="265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A08"/>
                  </a:solidFill>
                  <a:effectLst/>
                  <a:uLnTx/>
                  <a:uFillTx/>
                  <a:latin typeface="Arial"/>
                  <a:ea typeface="+mn-ea"/>
                  <a:cs typeface="+mn-cs"/>
                </a:rPr>
                <a:t>Teacher Dashboard</a:t>
              </a:r>
            </a:p>
          </p:txBody>
        </p:sp>
        <p:sp>
          <p:nvSpPr>
            <p:cNvPr id="8" name="Rectangle 7">
              <a:extLst>
                <a:ext uri="{FF2B5EF4-FFF2-40B4-BE49-F238E27FC236}">
                  <a16:creationId xmlns:a16="http://schemas.microsoft.com/office/drawing/2014/main" id="{F5C33E00-BD92-4C23-97BE-E65618C1EB69}"/>
                </a:ext>
              </a:extLst>
            </p:cNvPr>
            <p:cNvSpPr/>
            <p:nvPr/>
          </p:nvSpPr>
          <p:spPr>
            <a:xfrm>
              <a:off x="4531162" y="1260437"/>
              <a:ext cx="3513737" cy="265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A08"/>
                  </a:solidFill>
                  <a:effectLst/>
                  <a:uLnTx/>
                  <a:uFillTx/>
                  <a:latin typeface="Arial"/>
                  <a:ea typeface="+mn-ea"/>
                  <a:cs typeface="+mn-cs"/>
                </a:rPr>
                <a:t>School &amp; District Dashboard</a:t>
              </a:r>
            </a:p>
          </p:txBody>
        </p:sp>
        <p:sp>
          <p:nvSpPr>
            <p:cNvPr id="10" name="Rectangle 9">
              <a:extLst>
                <a:ext uri="{FF2B5EF4-FFF2-40B4-BE49-F238E27FC236}">
                  <a16:creationId xmlns:a16="http://schemas.microsoft.com/office/drawing/2014/main" id="{9DC1D966-0D89-433D-96AB-2A724FCF0916}"/>
                </a:ext>
              </a:extLst>
            </p:cNvPr>
            <p:cNvSpPr/>
            <p:nvPr/>
          </p:nvSpPr>
          <p:spPr>
            <a:xfrm>
              <a:off x="634046" y="4894060"/>
              <a:ext cx="3281618" cy="893479"/>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A08"/>
                  </a:solidFill>
                  <a:effectLst/>
                  <a:uLnTx/>
                  <a:uFillTx/>
                  <a:latin typeface="Arial"/>
                  <a:ea typeface="+mn-ea"/>
                  <a:cs typeface="+mn-cs"/>
                </a:rPr>
                <a:t>All test results for all the teacher’s students</a:t>
              </a:r>
            </a:p>
          </p:txBody>
        </p:sp>
        <p:sp>
          <p:nvSpPr>
            <p:cNvPr id="11" name="Rectangle 10">
              <a:extLst>
                <a:ext uri="{FF2B5EF4-FFF2-40B4-BE49-F238E27FC236}">
                  <a16:creationId xmlns:a16="http://schemas.microsoft.com/office/drawing/2014/main" id="{651CBA75-45CC-43AD-8E7E-426FFCAD70A2}"/>
                </a:ext>
              </a:extLst>
            </p:cNvPr>
            <p:cNvSpPr/>
            <p:nvPr/>
          </p:nvSpPr>
          <p:spPr>
            <a:xfrm>
              <a:off x="4531162" y="4881636"/>
              <a:ext cx="3513737" cy="893479"/>
            </a:xfrm>
            <a:prstGeom prst="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A08"/>
                  </a:solidFill>
                  <a:effectLst/>
                  <a:uLnTx/>
                  <a:uFillTx/>
                  <a:latin typeface="Arial"/>
                  <a:ea typeface="+mn-ea"/>
                  <a:cs typeface="+mn-cs"/>
                </a:rPr>
                <a:t>All test results for all the students in the school(s)</a:t>
              </a:r>
            </a:p>
          </p:txBody>
        </p:sp>
      </p:grpSp>
      <p:pic>
        <p:nvPicPr>
          <p:cNvPr id="9" name="Picture 8">
            <a:extLst>
              <a:ext uri="{FF2B5EF4-FFF2-40B4-BE49-F238E27FC236}">
                <a16:creationId xmlns:a16="http://schemas.microsoft.com/office/drawing/2014/main" id="{BC138256-FCE4-46A7-AD4D-01EA5E5198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0838" y="2192834"/>
            <a:ext cx="5376119" cy="1803140"/>
          </a:xfrm>
          <a:prstGeom prst="rect">
            <a:avLst/>
          </a:prstGeom>
          <a:ln>
            <a:solidFill>
              <a:schemeClr val="bg1">
                <a:lumMod val="65000"/>
              </a:schemeClr>
            </a:solidFill>
          </a:ln>
          <a:effectLst>
            <a:outerShdw blurRad="292100" dist="139700" dir="2700000" algn="ctr" rotWithShape="0">
              <a:schemeClr val="tx2">
                <a:alpha val="65000"/>
              </a:schemeClr>
            </a:outerShdw>
          </a:effectLst>
        </p:spPr>
      </p:pic>
      <p:pic>
        <p:nvPicPr>
          <p:cNvPr id="14" name="Picture 13">
            <a:extLst>
              <a:ext uri="{FF2B5EF4-FFF2-40B4-BE49-F238E27FC236}">
                <a16:creationId xmlns:a16="http://schemas.microsoft.com/office/drawing/2014/main" id="{22EB87E9-4B76-4619-B71E-D5AEC22817B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93788" y="2146583"/>
            <a:ext cx="4332347" cy="1895642"/>
          </a:xfrm>
          <a:prstGeom prst="rect">
            <a:avLst/>
          </a:prstGeom>
          <a:ln>
            <a:solidFill>
              <a:schemeClr val="bg1">
                <a:lumMod val="65000"/>
              </a:schemeClr>
            </a:solidFill>
          </a:ln>
          <a:effectLst>
            <a:outerShdw blurRad="292100" dist="139700" dir="2700000" algn="ctr" rotWithShape="0">
              <a:schemeClr val="tx2">
                <a:alpha val="65000"/>
              </a:schemeClr>
            </a:outerShdw>
          </a:effectLst>
        </p:spPr>
      </p:pic>
    </p:spTree>
    <p:extLst>
      <p:ext uri="{BB962C8B-B14F-4D97-AF65-F5344CB8AC3E}">
        <p14:creationId xmlns:p14="http://schemas.microsoft.com/office/powerpoint/2010/main" val="142643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7107-651E-449C-82A6-03E7CF897B17}"/>
              </a:ext>
            </a:extLst>
          </p:cNvPr>
          <p:cNvSpPr>
            <a:spLocks noGrp="1"/>
          </p:cNvSpPr>
          <p:nvPr>
            <p:ph type="title"/>
          </p:nvPr>
        </p:nvSpPr>
        <p:spPr>
          <a:xfrm>
            <a:off x="457200" y="91440"/>
            <a:ext cx="11201480" cy="548640"/>
          </a:xfrm>
        </p:spPr>
        <p:txBody>
          <a:bodyPr>
            <a:normAutofit/>
          </a:bodyPr>
          <a:lstStyle/>
          <a:p>
            <a:r>
              <a:rPr lang="en-US" dirty="0"/>
              <a:t>Dashboard Features: Buttons, Arrows, and Filters</a:t>
            </a:r>
          </a:p>
        </p:txBody>
      </p:sp>
      <p:sp>
        <p:nvSpPr>
          <p:cNvPr id="3" name="Slide Number Placeholder 2">
            <a:extLst>
              <a:ext uri="{FF2B5EF4-FFF2-40B4-BE49-F238E27FC236}">
                <a16:creationId xmlns:a16="http://schemas.microsoft.com/office/drawing/2014/main" id="{5C2DDD20-7452-4C24-810B-C601A62BBC38}"/>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grpSp>
        <p:nvGrpSpPr>
          <p:cNvPr id="5" name="Group 4">
            <a:extLst>
              <a:ext uri="{FF2B5EF4-FFF2-40B4-BE49-F238E27FC236}">
                <a16:creationId xmlns:a16="http://schemas.microsoft.com/office/drawing/2014/main" id="{B377CE1E-C5C9-452E-A117-AD78D914B95B}"/>
              </a:ext>
              <a:ext uri="{C183D7F6-B498-43B3-948B-1728B52AA6E4}">
                <adec:decorative xmlns:adec="http://schemas.microsoft.com/office/drawing/2017/decorative" val="1"/>
              </a:ext>
            </a:extLst>
          </p:cNvPr>
          <p:cNvGrpSpPr/>
          <p:nvPr/>
        </p:nvGrpSpPr>
        <p:grpSpPr>
          <a:xfrm>
            <a:off x="1942495" y="1518481"/>
            <a:ext cx="8307009" cy="3633031"/>
            <a:chOff x="2446159" y="1261535"/>
            <a:chExt cx="7592608" cy="2900765"/>
          </a:xfrm>
        </p:grpSpPr>
        <p:pic>
          <p:nvPicPr>
            <p:cNvPr id="20" name="Picture 19">
              <a:extLst>
                <a:ext uri="{FF2B5EF4-FFF2-40B4-BE49-F238E27FC236}">
                  <a16:creationId xmlns:a16="http://schemas.microsoft.com/office/drawing/2014/main" id="{C78A13AA-F66D-4B7D-8B13-571D9435BB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46159" y="1261535"/>
              <a:ext cx="7592608" cy="2900765"/>
            </a:xfrm>
            <a:prstGeom prst="rect">
              <a:avLst/>
            </a:prstGeom>
            <a:ln>
              <a:solidFill>
                <a:schemeClr val="bg1">
                  <a:lumMod val="65000"/>
                </a:schemeClr>
              </a:solidFill>
            </a:ln>
            <a:effectLst>
              <a:outerShdw blurRad="292100" dist="139700" dir="2700000" algn="tl" rotWithShape="0">
                <a:srgbClr val="333333">
                  <a:alpha val="65000"/>
                </a:srgbClr>
              </a:outerShdw>
            </a:effectLst>
          </p:spPr>
        </p:pic>
        <p:grpSp>
          <p:nvGrpSpPr>
            <p:cNvPr id="4" name="Group 3">
              <a:extLst>
                <a:ext uri="{FF2B5EF4-FFF2-40B4-BE49-F238E27FC236}">
                  <a16:creationId xmlns:a16="http://schemas.microsoft.com/office/drawing/2014/main" id="{F0688804-E99F-4C07-881F-595C3B1905F4}"/>
                </a:ext>
              </a:extLst>
            </p:cNvPr>
            <p:cNvGrpSpPr/>
            <p:nvPr/>
          </p:nvGrpSpPr>
          <p:grpSpPr>
            <a:xfrm>
              <a:off x="2449885" y="1366467"/>
              <a:ext cx="6532936" cy="1901391"/>
              <a:chOff x="4061357" y="1105419"/>
              <a:chExt cx="5104449" cy="1593739"/>
            </a:xfrm>
          </p:grpSpPr>
          <p:sp>
            <p:nvSpPr>
              <p:cNvPr id="8" name="Rectangle 7">
                <a:extLst>
                  <a:ext uri="{FF2B5EF4-FFF2-40B4-BE49-F238E27FC236}">
                    <a16:creationId xmlns:a16="http://schemas.microsoft.com/office/drawing/2014/main" id="{24636906-20B9-42F2-9D7D-EC4EA2874093}"/>
                  </a:ext>
                </a:extLst>
              </p:cNvPr>
              <p:cNvSpPr/>
              <p:nvPr/>
            </p:nvSpPr>
            <p:spPr>
              <a:xfrm>
                <a:off x="4061357" y="1503312"/>
                <a:ext cx="269889" cy="11958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E18A6A-45B8-41CB-B4F5-1B33D6652613}"/>
                  </a:ext>
                </a:extLst>
              </p:cNvPr>
              <p:cNvSpPr/>
              <p:nvPr/>
            </p:nvSpPr>
            <p:spPr>
              <a:xfrm>
                <a:off x="8741597" y="1105419"/>
                <a:ext cx="424209" cy="163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6CD1B36-7815-436D-94BA-BD4B8ADB3483}"/>
                  </a:ext>
                </a:extLst>
              </p:cNvPr>
              <p:cNvSpPr/>
              <p:nvPr/>
            </p:nvSpPr>
            <p:spPr>
              <a:xfrm>
                <a:off x="7917986" y="1105419"/>
                <a:ext cx="823611" cy="1633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 name="Rectangle 6">
            <a:extLst>
              <a:ext uri="{FF2B5EF4-FFF2-40B4-BE49-F238E27FC236}">
                <a16:creationId xmlns:a16="http://schemas.microsoft.com/office/drawing/2014/main" id="{67C7A2A9-6DAB-3897-B248-39A440F8FF13}"/>
              </a:ext>
            </a:extLst>
          </p:cNvPr>
          <p:cNvSpPr/>
          <p:nvPr/>
        </p:nvSpPr>
        <p:spPr>
          <a:xfrm>
            <a:off x="7237847" y="2396835"/>
            <a:ext cx="2862117" cy="24522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4B450F1-EB56-530C-BCAE-6E09E485BB57}"/>
              </a:ext>
            </a:extLst>
          </p:cNvPr>
          <p:cNvSpPr/>
          <p:nvPr/>
        </p:nvSpPr>
        <p:spPr>
          <a:xfrm>
            <a:off x="2428873" y="2805673"/>
            <a:ext cx="2281671" cy="17868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E5E60168-627A-C2CE-A8EE-9BBF563A504F}"/>
              </a:ext>
            </a:extLst>
          </p:cNvPr>
          <p:cNvPicPr>
            <a:picLocks noChangeAspect="1"/>
          </p:cNvPicPr>
          <p:nvPr/>
        </p:nvPicPr>
        <p:blipFill>
          <a:blip r:embed="rId4"/>
          <a:stretch>
            <a:fillRect/>
          </a:stretch>
        </p:blipFill>
        <p:spPr>
          <a:xfrm>
            <a:off x="2428873" y="1540262"/>
            <a:ext cx="395980" cy="387010"/>
          </a:xfrm>
          <a:prstGeom prst="rect">
            <a:avLst/>
          </a:prstGeom>
        </p:spPr>
      </p:pic>
    </p:spTree>
    <p:extLst>
      <p:ext uri="{BB962C8B-B14F-4D97-AF65-F5344CB8AC3E}">
        <p14:creationId xmlns:p14="http://schemas.microsoft.com/office/powerpoint/2010/main" val="4126977555"/>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00000000-0000-0000-0000-000000000000</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purl.org/dc/dcmitype/"/>
    <ds:schemaRef ds:uri="3c8d6406-deae-4a0d-a95e-fe53ed4a1ace"/>
    <ds:schemaRef ds:uri="http://www.w3.org/XML/1998/namespace"/>
    <ds:schemaRef ds:uri="60b788f9-dbc8-42fd-99f2-081ed83a52df"/>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8777</TotalTime>
  <Words>3951</Words>
  <Application>Microsoft Office PowerPoint</Application>
  <PresentationFormat>Widescreen</PresentationFormat>
  <Paragraphs>275</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Narrow</vt:lpstr>
      <vt:lpstr>Calibri</vt:lpstr>
      <vt:lpstr>Franklin Gothic Book</vt:lpstr>
      <vt:lpstr>Franklin Gothic Medium</vt:lpstr>
      <vt:lpstr>Gill Sans MT</vt:lpstr>
      <vt:lpstr>ITC Franklin Gothic Std Bk Cd</vt:lpstr>
      <vt:lpstr>Times New Roman</vt:lpstr>
      <vt:lpstr>Wingdings</vt:lpstr>
      <vt:lpstr>Cambium Assessment PPT</vt:lpstr>
      <vt:lpstr>Reporting System</vt:lpstr>
      <vt:lpstr>Purpose of the Reporting System</vt:lpstr>
      <vt:lpstr>Objectives</vt:lpstr>
      <vt:lpstr>Logging in to Reporting</vt:lpstr>
      <vt:lpstr>Logging in to Reporting (Continued)</vt:lpstr>
      <vt:lpstr>Resetting Your Password</vt:lpstr>
      <vt:lpstr>Dashboard Generator Page</vt:lpstr>
      <vt:lpstr>Dashboard Layouts</vt:lpstr>
      <vt:lpstr>Dashboard Features: Buttons, Arrows, and Filters</vt:lpstr>
      <vt:lpstr>Compare Your Results to State, District, or School Level</vt:lpstr>
      <vt:lpstr>Navigate the Test Results Page</vt:lpstr>
      <vt:lpstr>Performance Toggle Switch</vt:lpstr>
      <vt:lpstr>Setting Preferences with Filters</vt:lpstr>
      <vt:lpstr>Change Reporting Time Period</vt:lpstr>
      <vt:lpstr>Roster Management For All Users</vt:lpstr>
      <vt:lpstr>Setting Up the Demographic Sub-Group Report</vt:lpstr>
      <vt:lpstr>Breakdown of Demographic Sub-Groups</vt:lpstr>
      <vt:lpstr>Breakdown of Demographic Sub-Groups (Continued)</vt:lpstr>
      <vt:lpstr>The Student Portfolio</vt:lpstr>
      <vt:lpstr>Student Portfolio—Analysis By Sorting/Comparing</vt:lpstr>
      <vt:lpstr>Filter Assessments by School Year</vt:lpstr>
      <vt:lpstr>Generate Individual and Multiple Individual Student Reports (ISRs)</vt:lpstr>
      <vt:lpstr>Generate Multiple ISRs</vt:lpstr>
      <vt:lpstr>Reporting Secure File Center</vt:lpstr>
      <vt:lpstr>Sample ISR Screener</vt:lpstr>
      <vt:lpstr>Sample ISR Summative</vt:lpstr>
      <vt:lpstr>The Student Data File </vt:lpstr>
      <vt:lpstr>Print or Export Data You Can View</vt:lpstr>
      <vt:lpstr>1. Print Any Page You Can See</vt:lpstr>
      <vt:lpstr>2. Export Data to the Secure File Center</vt:lpstr>
      <vt:lpstr>Schoolwide Report for Grade 2 Screener, by Domain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162</cp:revision>
  <cp:lastPrinted>2017-10-19T00:36:21Z</cp:lastPrinted>
  <dcterms:created xsi:type="dcterms:W3CDTF">2020-02-03T21:37:34Z</dcterms:created>
  <dcterms:modified xsi:type="dcterms:W3CDTF">2023-07-31T11:09:26Z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