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5"/>
  </p:notesMasterIdLst>
  <p:handoutMasterIdLst>
    <p:handoutMasterId r:id="rId16"/>
  </p:handoutMasterIdLst>
  <p:sldIdLst>
    <p:sldId id="294" r:id="rId5"/>
    <p:sldId id="257" r:id="rId6"/>
    <p:sldId id="258" r:id="rId7"/>
    <p:sldId id="266" r:id="rId8"/>
    <p:sldId id="259" r:id="rId9"/>
    <p:sldId id="260" r:id="rId10"/>
    <p:sldId id="272" r:id="rId11"/>
    <p:sldId id="271" r:id="rId12"/>
    <p:sldId id="261" r:id="rId13"/>
    <p:sldId id="269" r:id="rId14"/>
  </p:sldIdLst>
  <p:sldSz cx="12192000" cy="6858000"/>
  <p:notesSz cx="9309100" cy="70231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E6AB12-68E3-7536-3086-970704DC0043}" name="Nadia McDowell" initials="NM" userId="S::nadia.mcdowell@cambiumassessment.com::4a7051d3-cf0a-4a33-9b55-7075dcdef7e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Lila Yuen" initials="LY" lastIdx="1" clrIdx="8">
    <p:extLst>
      <p:ext uri="{19B8F6BF-5375-455C-9EA6-DF929625EA0E}">
        <p15:presenceInfo xmlns:p15="http://schemas.microsoft.com/office/powerpoint/2012/main" userId="4bbabeb9c0775d46" providerId="Windows Live"/>
      </p:ext>
    </p:extLst>
  </p:cmAuthor>
  <p:cmAuthor id="10" name="Ledis Castillo" initials="LC" lastIdx="8" clrIdx="9">
    <p:extLst>
      <p:ext uri="{19B8F6BF-5375-455C-9EA6-DF929625EA0E}">
        <p15:presenceInfo xmlns:p15="http://schemas.microsoft.com/office/powerpoint/2012/main" userId="S-1-5-21-165637637-657010290-618671499-6273" providerId="AD"/>
      </p:ext>
    </p:extLst>
  </p:cmAuthor>
  <p:cmAuthor id="11" name="Bracey, Niema" initials="BN" lastIdx="2" clrIdx="10">
    <p:extLst>
      <p:ext uri="{19B8F6BF-5375-455C-9EA6-DF929625EA0E}">
        <p15:presenceInfo xmlns:p15="http://schemas.microsoft.com/office/powerpoint/2012/main" userId="S::nbracey@air.org::5089c354-1592-45e8-a76e-056b2558fa3a" providerId="AD"/>
      </p:ext>
    </p:extLst>
  </p:cmAuthor>
  <p:cmAuthor id="12" name="Niema Bracey" initials="NB" lastIdx="1" clrIdx="11">
    <p:extLst>
      <p:ext uri="{19B8F6BF-5375-455C-9EA6-DF929625EA0E}">
        <p15:presenceInfo xmlns:p15="http://schemas.microsoft.com/office/powerpoint/2012/main" userId="S::niema.bracey@cambiumassessment.com::72bf6f64-b04d-4645-a584-afcead78475f" providerId="AD"/>
      </p:ext>
    </p:extLst>
  </p:cmAuthor>
  <p:cmAuthor id="13" name="Nadia McDowell" initials="NM" lastIdx="5" clrIdx="12">
    <p:extLst>
      <p:ext uri="{19B8F6BF-5375-455C-9EA6-DF929625EA0E}">
        <p15:presenceInfo xmlns:p15="http://schemas.microsoft.com/office/powerpoint/2012/main" userId="S::nadia.mcdowell@cambiumassessment.com::4a7051d3-cf0a-4a33-9b55-7075dcdef7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413A8-54E4-481F-8BE4-2A86E185E928}" v="13" dt="2023-07-24T19:39:58.199"/>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98" autoAdjust="0"/>
    <p:restoredTop sz="44182" autoAdjust="0"/>
  </p:normalViewPr>
  <p:slideViewPr>
    <p:cSldViewPr snapToGrid="0">
      <p:cViewPr varScale="1">
        <p:scale>
          <a:sx n="52" d="100"/>
          <a:sy n="52" d="100"/>
        </p:scale>
        <p:origin x="3168" y="78"/>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r>
              <a:rPr lang="en-US" sz="1200" kern="1200" dirty="0">
                <a:solidFill>
                  <a:schemeClr val="tx1"/>
                </a:solidFill>
                <a:latin typeface="Calibri"/>
                <a:ea typeface="+mn-ea"/>
                <a:cs typeface="Arial" panose="020B0604020202020204" pitchFamily="34" charset="0"/>
              </a:rPr>
              <a:t>This training module will introduce you to participation reports in the </a:t>
            </a:r>
            <a:r>
              <a:rPr lang="en-US" sz="1200" kern="1200" baseline="0" dirty="0">
                <a:solidFill>
                  <a:schemeClr val="tx1"/>
                </a:solidFill>
                <a:latin typeface="Calibri"/>
                <a:ea typeface="+mn-ea"/>
                <a:cs typeface="Arial" panose="020B0604020202020204" pitchFamily="34" charset="0"/>
              </a:rPr>
              <a:t>Test Information Distribution Engine, also known as TIDE</a:t>
            </a:r>
            <a:r>
              <a:rPr lang="en-US" sz="1200" kern="1200" dirty="0">
                <a:solidFill>
                  <a:schemeClr val="tx1"/>
                </a:solidFill>
                <a:latin typeface="Calibri"/>
                <a:ea typeface="+mn-ea"/>
                <a:cs typeface="Arial" panose="020B0604020202020204" pitchFamily="34" charset="0"/>
              </a:rPr>
              <a:t>. Participation</a:t>
            </a:r>
            <a:r>
              <a:rPr lang="en-US" sz="1200" kern="1200" baseline="0" dirty="0">
                <a:solidFill>
                  <a:schemeClr val="tx1"/>
                </a:solidFill>
                <a:latin typeface="Calibri"/>
                <a:ea typeface="+mn-ea"/>
                <a:cs typeface="Arial" panose="020B0604020202020204" pitchFamily="34" charset="0"/>
              </a:rPr>
              <a:t> reports help schools and districts monitor testing progress during the test administration window.</a:t>
            </a:r>
          </a:p>
          <a:p>
            <a:endParaRPr lang="en-US" sz="1200" u="sng" kern="1200" baseline="0" dirty="0">
              <a:solidFill>
                <a:schemeClr val="tx1"/>
              </a:solidFill>
              <a:latin typeface="Calibri"/>
              <a:ea typeface="+mn-ea"/>
              <a:cs typeface="Arial" panose="020B0604020202020204" pitchFamily="34" charset="0"/>
            </a:endParaRPr>
          </a:p>
          <a:p>
            <a:r>
              <a:rPr lang="en-US" sz="1200" u="none" kern="1200" dirty="0">
                <a:solidFill>
                  <a:schemeClr val="tx1"/>
                </a:solidFill>
                <a:latin typeface="Calibri"/>
                <a:ea typeface="+mn-ea"/>
                <a:cs typeface="Arial" panose="020B0604020202020204" pitchFamily="34" charset="0"/>
              </a:rPr>
              <a:t>All participation reports are located within TIDE. For</a:t>
            </a:r>
            <a:r>
              <a:rPr lang="en-US" sz="1200" u="none" kern="1200" baseline="0" dirty="0">
                <a:solidFill>
                  <a:schemeClr val="tx1"/>
                </a:solidFill>
                <a:latin typeface="Calibri"/>
                <a:ea typeface="+mn-ea"/>
                <a:cs typeface="Arial" panose="020B0604020202020204" pitchFamily="34" charset="0"/>
              </a:rPr>
              <a:t> an overview and detailed instructions for accessing TIDE, please view the TIDE training modules.</a:t>
            </a:r>
            <a:endParaRPr lang="en-US" sz="1200" u="none" kern="1200" dirty="0">
              <a:solidFill>
                <a:schemeClr val="tx1"/>
              </a:solidFill>
              <a:latin typeface="Calibri"/>
              <a:ea typeface="+mn-ea"/>
              <a:cs typeface="Arial" panose="020B0604020202020204" pitchFamily="34" charset="0"/>
            </a:endParaRPr>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altLang="en-US" dirty="0"/>
              <a:t>Thank you for viewing this training module. If you need additional information, please visit your state portal, where</a:t>
            </a:r>
            <a:r>
              <a:rPr lang="en-US" altLang="en-US" baseline="0" dirty="0"/>
              <a:t> you can find announcements and copies of </a:t>
            </a:r>
            <a:r>
              <a:rPr lang="en-US" altLang="en-US" dirty="0"/>
              <a:t>the </a:t>
            </a:r>
            <a:r>
              <a:rPr lang="en-US" altLang="en-US" i="1" dirty="0"/>
              <a:t>TIDE User Guide</a:t>
            </a:r>
            <a:r>
              <a:rPr lang="en-US" altLang="en-US" baseline="0" dirty="0"/>
              <a:t>. </a:t>
            </a:r>
            <a:r>
              <a:rPr lang="en-US" altLang="en-US" dirty="0"/>
              <a:t>For further assistance, please consult your state’s Help Desk. </a:t>
            </a:r>
          </a:p>
          <a:p>
            <a:endParaRPr lang="en-US" alt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685800" y="1143000"/>
            <a:ext cx="5486400" cy="3086100"/>
          </a:xfrm>
        </p:spPr>
      </p:sp>
    </p:spTree>
    <p:extLst>
      <p:ext uri="{BB962C8B-B14F-4D97-AF65-F5344CB8AC3E}">
        <p14:creationId xmlns:p14="http://schemas.microsoft.com/office/powerpoint/2010/main" val="229431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u="none" dirty="0"/>
              <a:t>The tasks available in TIDE’s </a:t>
            </a:r>
            <a:r>
              <a:rPr lang="en-US" b="1" u="none" dirty="0"/>
              <a:t>Monitoring Test Progress </a:t>
            </a:r>
            <a:r>
              <a:rPr lang="en-US" u="none" dirty="0"/>
              <a:t>task menu allow you to generate various reports that provide information about a test administration's progress.</a:t>
            </a:r>
          </a:p>
          <a:p>
            <a:endParaRPr lang="en-US" dirty="0"/>
          </a:p>
          <a:p>
            <a:r>
              <a:rPr lang="en-US" dirty="0"/>
              <a:t>Several types of participation reports are available:</a:t>
            </a:r>
          </a:p>
          <a:p>
            <a:endParaRPr lang="en-US" dirty="0"/>
          </a:p>
          <a:p>
            <a:pPr marL="171450" indent="-171450">
              <a:buFont typeface="Arial" panose="020B0604020202020204" pitchFamily="34" charset="0"/>
              <a:buChar char="•"/>
            </a:pPr>
            <a:r>
              <a:rPr lang="en-US" dirty="0"/>
              <a:t>The </a:t>
            </a:r>
            <a:r>
              <a:rPr lang="en-US" b="1" dirty="0"/>
              <a:t>Plan and Manage Testing </a:t>
            </a:r>
            <a:r>
              <a:rPr lang="en-US" dirty="0"/>
              <a:t>Report details all of a student’s test opportunities and the status of those opportunities.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a:t>
            </a:r>
            <a:r>
              <a:rPr lang="en-US" b="1" dirty="0"/>
              <a:t>Test Session Status Report </a:t>
            </a:r>
            <a:r>
              <a:rPr lang="en-US" b="0" dirty="0"/>
              <a:t>allows district and school coordinators to </a:t>
            </a:r>
            <a:r>
              <a:rPr lang="en-US" sz="1200" u="none" kern="1200" dirty="0">
                <a:solidFill>
                  <a:schemeClr val="tx1"/>
                </a:solidFill>
                <a:effectLst/>
                <a:latin typeface="+mn-lt"/>
                <a:ea typeface="+mn-ea"/>
                <a:cs typeface="+mn-cs"/>
              </a:rPr>
              <a:t>view status reports of active and inactive test sessions happening in their district or school.</a:t>
            </a:r>
            <a:endParaRPr lang="en-US" dirty="0"/>
          </a:p>
          <a:p>
            <a:pPr marL="171450" indent="-171450">
              <a:buFont typeface="Arial" panose="020B0604020202020204" pitchFamily="34" charset="0"/>
              <a:buChar char="•"/>
            </a:pPr>
            <a:r>
              <a:rPr lang="en-US" b="0" dirty="0"/>
              <a:t>The</a:t>
            </a:r>
            <a:r>
              <a:rPr lang="en-US" b="1" dirty="0"/>
              <a:t> Participation Search by SSID </a:t>
            </a:r>
            <a:r>
              <a:rPr lang="en-US" dirty="0"/>
              <a:t>allows a user to generate a report for an entered list of students or the ability to upload a roster.</a:t>
            </a:r>
          </a:p>
          <a:p>
            <a:pPr marL="171450" indent="-171450">
              <a:buFont typeface="Arial" panose="020B0604020202020204" pitchFamily="34" charset="0"/>
              <a:buChar char="•"/>
            </a:pPr>
            <a:r>
              <a:rPr lang="en-US" b="0" dirty="0"/>
              <a:t>The</a:t>
            </a:r>
            <a:r>
              <a:rPr lang="en-US" b="1" dirty="0"/>
              <a:t> Test Completion Rates </a:t>
            </a:r>
            <a:r>
              <a:rPr lang="en-US" dirty="0"/>
              <a:t>Report summarizes the number and percentage of students who have started or completed a test.</a:t>
            </a:r>
          </a:p>
          <a:p>
            <a:pPr marL="171450" indent="-171450">
              <a:buFont typeface="Arial" panose="020B0604020202020204" pitchFamily="34" charset="0"/>
              <a:buChar char="•"/>
            </a:pPr>
            <a:r>
              <a:rPr lang="en-US" u="none" dirty="0"/>
              <a:t>The </a:t>
            </a:r>
            <a:r>
              <a:rPr lang="en-US" b="1" u="none" dirty="0"/>
              <a:t>Test Status Code Report </a:t>
            </a:r>
            <a:r>
              <a:rPr lang="en-US" u="none" dirty="0"/>
              <a:t>displays a student’s information, test name, current test status, and the special code assigned, if applicable. This section is not applicable for the Screener.</a:t>
            </a:r>
            <a:endParaRPr lang="en-US" u="none" strike="sng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685800" y="1143000"/>
            <a:ext cx="5486400" cy="3086100"/>
          </a:xfrm>
        </p:spPr>
      </p:sp>
    </p:spTree>
    <p:extLst>
      <p:ext uri="{BB962C8B-B14F-4D97-AF65-F5344CB8AC3E}">
        <p14:creationId xmlns:p14="http://schemas.microsoft.com/office/powerpoint/2010/main" val="4204265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b="1" dirty="0"/>
              <a:t>Plan and Manage Testing </a:t>
            </a:r>
            <a:r>
              <a:rPr lang="en-US" dirty="0"/>
              <a:t>reports detail each student’s test opportunity and its status. </a:t>
            </a:r>
          </a:p>
          <a:p>
            <a:endParaRPr lang="en-US" dirty="0"/>
          </a:p>
          <a:p>
            <a:r>
              <a:rPr lang="en-US" dirty="0"/>
              <a:t>To generate a report from the </a:t>
            </a:r>
            <a:r>
              <a:rPr lang="en-US" b="1" dirty="0"/>
              <a:t>Plan and Manage Testing </a:t>
            </a:r>
            <a:r>
              <a:rPr lang="en-US" dirty="0"/>
              <a:t>page, use the </a:t>
            </a:r>
            <a:r>
              <a:rPr lang="en-US" b="1" dirty="0"/>
              <a:t>Search Students </a:t>
            </a:r>
            <a:r>
              <a:rPr lang="en-US" dirty="0"/>
              <a:t>panel to select the parameters for whose information to include in your report. Optionally, you may also choose a teacher from the Teacher drop-down list. You may also search by SSID, student name, gender, and grade.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b="1" dirty="0"/>
              <a:t>Advanced Search </a:t>
            </a:r>
            <a:r>
              <a:rPr lang="en-US" dirty="0"/>
              <a:t>fields include “Paper Tester,” Section 504, ethnicity, and others.</a:t>
            </a:r>
          </a:p>
          <a:p>
            <a:endParaRPr lang="en-US" dirty="0"/>
          </a:p>
          <a:p>
            <a:r>
              <a:rPr lang="en-US" dirty="0"/>
              <a:t>Next, use the </a:t>
            </a:r>
            <a:r>
              <a:rPr lang="en-US" b="1" dirty="0"/>
              <a:t>Choose What </a:t>
            </a:r>
            <a:r>
              <a:rPr lang="en-US" dirty="0"/>
              <a:t>panel to select a test category and administration. Optionally, you may also choose a test name.</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685800" y="1143000"/>
            <a:ext cx="5486400" cy="3086100"/>
          </a:xfrm>
        </p:spPr>
      </p:sp>
    </p:spTree>
    <p:extLst>
      <p:ext uri="{BB962C8B-B14F-4D97-AF65-F5344CB8AC3E}">
        <p14:creationId xmlns:p14="http://schemas.microsoft.com/office/powerpoint/2010/main" val="2293586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Finally, set the desired options in the </a:t>
            </a:r>
            <a:r>
              <a:rPr lang="en-US" b="1" dirty="0"/>
              <a:t>Get Specific </a:t>
            </a:r>
            <a:r>
              <a:rPr lang="en-US" dirty="0"/>
              <a:t>panel. There are five separate options to choose from. They are: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ability to filter students who have or have not started or completed their 1</a:t>
            </a:r>
            <a:r>
              <a:rPr lang="en-US" baseline="30000" dirty="0"/>
              <a:t>st</a:t>
            </a:r>
            <a:r>
              <a:rPr lang="en-US" dirty="0"/>
              <a:t> or any test opportunity.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ability to filter students by current test opportunity and expiration date or within a date range.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ability to filter students who have completed their first or any opportunity by a range of statuses including paused, pending, suspended, and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ability to filter by Session ID number and TA name within a range of dates.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option to search by SSID or name of student.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use participation</a:t>
            </a:r>
            <a:r>
              <a:rPr lang="en-US" baseline="0" dirty="0"/>
              <a:t> reports to determine if a student’s test has been submitted prematurely, for example, a paused test that was auto-submitted before the student could complete it. In such cases, an appeal will need to be created in TIDE for that test to be reopened. For information about creating appeals, see the TIDE User Guide or the Appeals Process training module. </a:t>
            </a:r>
          </a:p>
          <a:p>
            <a:endParaRPr lang="en-US" dirty="0"/>
          </a:p>
          <a:p>
            <a:r>
              <a:rPr lang="en-US" dirty="0"/>
              <a:t>Click </a:t>
            </a:r>
            <a:r>
              <a:rPr lang="en-US" b="1" dirty="0"/>
              <a:t>Generate Report </a:t>
            </a:r>
            <a:r>
              <a:rPr lang="en-US" dirty="0"/>
              <a:t>to view your </a:t>
            </a:r>
            <a:r>
              <a:rPr lang="en-US" b="1" dirty="0"/>
              <a:t>Plan and Manage Testing </a:t>
            </a:r>
            <a:r>
              <a:rPr lang="en-US" dirty="0"/>
              <a:t>report or click </a:t>
            </a:r>
            <a:r>
              <a:rPr lang="en-US" b="1" dirty="0"/>
              <a:t>Export Report </a:t>
            </a:r>
            <a:r>
              <a:rPr lang="en-US" dirty="0"/>
              <a:t>to open the report in Excel.</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685800" y="1143000"/>
            <a:ext cx="5486400" cy="3086100"/>
          </a:xfrm>
        </p:spPr>
      </p:sp>
    </p:spTree>
    <p:extLst>
      <p:ext uri="{BB962C8B-B14F-4D97-AF65-F5344CB8AC3E}">
        <p14:creationId xmlns:p14="http://schemas.microsoft.com/office/powerpoint/2010/main" val="61360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Clicking </a:t>
            </a:r>
            <a:r>
              <a:rPr lang="en-US" b="1" dirty="0"/>
              <a:t>Generate Report </a:t>
            </a:r>
            <a:r>
              <a:rPr lang="en-US" dirty="0"/>
              <a:t>will display the report and collapse the Report Criteria panel. Because not all columns can fit on the screen at once, you may need to click the blue arrow on the right side of the screen to scroll right and display more information.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685800" y="1143000"/>
            <a:ext cx="5486400" cy="3086100"/>
          </a:xfrm>
        </p:spPr>
      </p:sp>
    </p:spTree>
    <p:extLst>
      <p:ext uri="{BB962C8B-B14F-4D97-AF65-F5344CB8AC3E}">
        <p14:creationId xmlns:p14="http://schemas.microsoft.com/office/powerpoint/2010/main" val="2336074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050" dirty="0"/>
              <a:t>This slide illustrates some common questions that can be answered using the options available in the Step 3: </a:t>
            </a:r>
            <a:r>
              <a:rPr lang="en-US" sz="1050" b="1" dirty="0"/>
              <a:t>Get Specific </a:t>
            </a:r>
            <a:r>
              <a:rPr lang="en-US" sz="1050" dirty="0"/>
              <a:t>panel.</a:t>
            </a:r>
          </a:p>
          <a:p>
            <a:endParaRPr lang="en-US" sz="105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t>Button #1:  To find students who have not yet tested, select the first radio button and search for students who have not completed their first opportunity in the selected administration.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t>Button #2:  To find students whose</a:t>
            </a:r>
            <a:r>
              <a:rPr lang="en-US" sz="1050" baseline="0" dirty="0"/>
              <a:t> tests will expire tomorrow unless they are submitted, select the second radio button and search for students whose current opportunity will expire in 1 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aseline="0" dirty="0"/>
              <a:t>Button #3:  </a:t>
            </a:r>
            <a:r>
              <a:rPr lang="en-US" sz="1050" dirty="0"/>
              <a:t>To find students who have paused tests, select the third radio button and search for students on their first opportunity in the selected administration with a status of paused.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t>Button #4:  To find out if all students in a test session submitted their tests, select the fourth radio button and search for students by test session ID between the dates when the test session took place.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t>Button #5:  Finally, to find</a:t>
            </a:r>
            <a:r>
              <a:rPr lang="en-US" sz="1050" baseline="0" dirty="0"/>
              <a:t> out if a particular student has taken the test, select the last radio button and </a:t>
            </a:r>
            <a:r>
              <a:rPr lang="en-US" sz="1050" baseline="0"/>
              <a:t>enter their </a:t>
            </a:r>
            <a:r>
              <a:rPr lang="en-US" sz="1050" baseline="0" dirty="0"/>
              <a:t>student ID number.</a:t>
            </a:r>
            <a:endParaRPr lang="en-US" sz="105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p>
          <a:p>
            <a:endParaRPr lang="en-US" sz="1050" dirty="0"/>
          </a:p>
          <a:p>
            <a:endParaRPr lang="en-US" sz="1050" dirty="0"/>
          </a:p>
          <a:p>
            <a:endParaRPr lang="en-US" sz="1050" dirty="0"/>
          </a:p>
          <a:p>
            <a:endParaRPr lang="en-US" sz="105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685800" y="1143000"/>
            <a:ext cx="5486400" cy="3086100"/>
          </a:xfrm>
        </p:spPr>
      </p:sp>
    </p:spTree>
    <p:extLst>
      <p:ext uri="{BB962C8B-B14F-4D97-AF65-F5344CB8AC3E}">
        <p14:creationId xmlns:p14="http://schemas.microsoft.com/office/powerpoint/2010/main" val="547525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 </a:t>
            </a:r>
            <a:r>
              <a:rPr lang="en-US" b="1" dirty="0"/>
              <a:t>Test Session Status Report </a:t>
            </a:r>
            <a:r>
              <a:rPr lang="en-US" b="0" dirty="0"/>
              <a:t>allows district and school coordinators to </a:t>
            </a:r>
            <a:r>
              <a:rPr lang="en-US" sz="1200" u="none" kern="1200" dirty="0">
                <a:solidFill>
                  <a:schemeClr val="tx1"/>
                </a:solidFill>
                <a:effectLst/>
                <a:latin typeface="+mn-lt"/>
                <a:ea typeface="+mn-ea"/>
                <a:cs typeface="+mn-cs"/>
              </a:rPr>
              <a:t>view status reports of active and inactive test sessions happening in their district or school.</a:t>
            </a:r>
          </a:p>
          <a:p>
            <a:pPr marL="0" indent="0">
              <a:buFont typeface="Arial" panose="020B0604020202020204" pitchFamily="34" charset="0"/>
              <a:buNone/>
            </a:pPr>
            <a:endParaRPr lang="en-US" sz="1200" u="none" kern="1200" dirty="0">
              <a:solidFill>
                <a:schemeClr val="tx1"/>
              </a:solidFill>
              <a:effectLst/>
              <a:latin typeface="+mn-lt"/>
              <a:ea typeface="+mn-ea"/>
              <a:cs typeface="+mn-cs"/>
            </a:endParaRPr>
          </a:p>
          <a:p>
            <a:pPr marL="0" indent="0">
              <a:buFont typeface="Arial" panose="020B0604020202020204" pitchFamily="34" charset="0"/>
              <a:buNone/>
            </a:pPr>
            <a:r>
              <a:rPr lang="en-US" sz="1200" u="none" kern="1200" dirty="0">
                <a:solidFill>
                  <a:schemeClr val="tx1"/>
                </a:solidFill>
                <a:effectLst/>
                <a:latin typeface="+mn-lt"/>
                <a:ea typeface="+mn-ea"/>
                <a:cs typeface="+mn-cs"/>
              </a:rPr>
              <a:t>These reports show how many students in each school are testing and how many have started, paused, and completed their test. </a:t>
            </a:r>
          </a:p>
          <a:p>
            <a:pPr marL="0" indent="0">
              <a:buFont typeface="Arial" panose="020B0604020202020204" pitchFamily="34" charset="0"/>
              <a:buNone/>
            </a:pPr>
            <a:endParaRPr lang="en-US" sz="1200" u="none" kern="1200" dirty="0">
              <a:solidFill>
                <a:schemeClr val="tx1"/>
              </a:solidFill>
              <a:effectLst/>
              <a:latin typeface="+mn-lt"/>
              <a:ea typeface="+mn-ea"/>
              <a:cs typeface="+mn-cs"/>
            </a:endParaRPr>
          </a:p>
          <a:p>
            <a:pPr marL="0" indent="0">
              <a:buFont typeface="Arial" panose="020B0604020202020204" pitchFamily="34" charset="0"/>
              <a:buNone/>
            </a:pPr>
            <a:r>
              <a:rPr lang="en-US" sz="1200" u="none" kern="1200" dirty="0">
                <a:solidFill>
                  <a:schemeClr val="tx1"/>
                </a:solidFill>
                <a:effectLst/>
                <a:latin typeface="+mn-lt"/>
                <a:ea typeface="+mn-ea"/>
                <a:cs typeface="+mn-cs"/>
              </a:rPr>
              <a:t>To generate this report, select your district and school and click </a:t>
            </a:r>
            <a:r>
              <a:rPr lang="en-US" sz="1200" b="1" u="none" kern="1200" dirty="0">
                <a:solidFill>
                  <a:schemeClr val="tx1"/>
                </a:solidFill>
                <a:effectLst/>
                <a:latin typeface="+mn-lt"/>
                <a:ea typeface="+mn-ea"/>
                <a:cs typeface="+mn-cs"/>
              </a:rPr>
              <a:t>Generate Report</a:t>
            </a:r>
            <a:r>
              <a:rPr lang="en-US" sz="1200" u="none"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solidFill>
                  <a:srgbClr val="000000"/>
                </a:solidFill>
              </a:rPr>
              <a:pPr/>
              <a:t>7</a:t>
            </a:fld>
            <a:endParaRPr lang="en-US" dirty="0">
              <a:solidFill>
                <a:srgbClr val="000000"/>
              </a:solidFill>
            </a:endParaRPr>
          </a:p>
        </p:txBody>
      </p:sp>
      <p:sp>
        <p:nvSpPr>
          <p:cNvPr id="7" name="Slide Image Placeholder 6"/>
          <p:cNvSpPr>
            <a:spLocks noGrp="1" noRot="1" noChangeAspect="1"/>
          </p:cNvSpPr>
          <p:nvPr>
            <p:ph type="sldImg"/>
          </p:nvPr>
        </p:nvSpPr>
        <p:spPr>
          <a:xfrm>
            <a:off x="685800" y="1143000"/>
            <a:ext cx="5486400" cy="3086100"/>
          </a:xfrm>
        </p:spPr>
      </p:sp>
    </p:spTree>
    <p:extLst>
      <p:ext uri="{BB962C8B-B14F-4D97-AF65-F5344CB8AC3E}">
        <p14:creationId xmlns:p14="http://schemas.microsoft.com/office/powerpoint/2010/main" val="1694021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mn-lt"/>
                <a:cs typeface="Arial" panose="020B0604020202020204" pitchFamily="34" charset="0"/>
              </a:rPr>
              <a:t>The </a:t>
            </a:r>
            <a:r>
              <a:rPr lang="en-US" b="1" dirty="0">
                <a:latin typeface="+mn-lt"/>
                <a:cs typeface="Arial" panose="020B0604020202020204" pitchFamily="34" charset="0"/>
              </a:rPr>
              <a:t>Participation Search by SSID </a:t>
            </a:r>
            <a:r>
              <a:rPr lang="en-US" b="0" dirty="0">
                <a:latin typeface="+mn-lt"/>
                <a:cs typeface="Arial" panose="020B0604020202020204" pitchFamily="34" charset="0"/>
              </a:rPr>
              <a:t>page </a:t>
            </a:r>
            <a:r>
              <a:rPr lang="en-US" dirty="0">
                <a:latin typeface="+mn-lt"/>
                <a:cs typeface="Arial" panose="020B0604020202020204" pitchFamily="34" charset="0"/>
              </a:rPr>
              <a:t>allows you to generate participation reports for specified students. Enter a single SSID or multiple SSIDs separated by commas in the Student ID(s) box. You can </a:t>
            </a:r>
            <a:r>
              <a:rPr lang="en-US" b="1" dirty="0">
                <a:latin typeface="+mn-lt"/>
                <a:cs typeface="Arial" panose="020B0604020202020204" pitchFamily="34" charset="0"/>
              </a:rPr>
              <a:t>also upload </a:t>
            </a:r>
            <a:r>
              <a:rPr lang="en-US" b="0" dirty="0">
                <a:latin typeface="+mn-lt"/>
                <a:cs typeface="Arial" panose="020B0604020202020204" pitchFamily="34" charset="0"/>
              </a:rPr>
              <a:t>a Participation Search by SSID single-row Excel file containing student ID numbers. Click </a:t>
            </a:r>
            <a:r>
              <a:rPr lang="en-US" b="1" dirty="0">
                <a:latin typeface="+mn-lt"/>
                <a:cs typeface="Arial" panose="020B0604020202020204" pitchFamily="34" charset="0"/>
              </a:rPr>
              <a:t>Generate Report </a:t>
            </a:r>
            <a:r>
              <a:rPr lang="en-US" b="0" dirty="0">
                <a:latin typeface="+mn-lt"/>
                <a:cs typeface="Arial" panose="020B0604020202020204" pitchFamily="34" charset="0"/>
              </a:rPr>
              <a:t>to view the results. </a:t>
            </a:r>
          </a:p>
          <a:p>
            <a:endParaRPr lang="en-US" dirty="0"/>
          </a:p>
        </p:txBody>
      </p:sp>
      <p:sp>
        <p:nvSpPr>
          <p:cNvPr id="4" name="Slide Number Placeholder 3"/>
          <p:cNvSpPr>
            <a:spLocks noGrp="1"/>
          </p:cNvSpPr>
          <p:nvPr>
            <p:ph type="sldNum" sz="quarter" idx="5"/>
          </p:nvPr>
        </p:nvSpPr>
        <p:spPr/>
        <p:txBody>
          <a:bodyPr/>
          <a:lstStyle/>
          <a:p>
            <a:fld id="{8E62D330-3903-445A-9DB7-29F2A5BFB2BB}" type="slidenum">
              <a:rPr lang="en-US" smtClean="0"/>
              <a:t>8</a:t>
            </a:fld>
            <a:endParaRPr lang="en-US"/>
          </a:p>
        </p:txBody>
      </p:sp>
    </p:spTree>
    <p:extLst>
      <p:ext uri="{BB962C8B-B14F-4D97-AF65-F5344CB8AC3E}">
        <p14:creationId xmlns:p14="http://schemas.microsoft.com/office/powerpoint/2010/main" val="2726447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a:t>
            </a:r>
            <a:r>
              <a:rPr lang="en-US" b="1" dirty="0"/>
              <a:t>Test Completion Rates </a:t>
            </a:r>
            <a:r>
              <a:rPr lang="en-US" dirty="0"/>
              <a:t>report summarizes the number and percentage of students who have started or completed a test.</a:t>
            </a:r>
          </a:p>
          <a:p>
            <a:endParaRPr lang="en-US" dirty="0"/>
          </a:p>
          <a:p>
            <a:r>
              <a:rPr lang="en-US" dirty="0"/>
              <a:t>To generate a report from the </a:t>
            </a:r>
            <a:r>
              <a:rPr lang="en-US" b="1" dirty="0"/>
              <a:t>Test Completion Rates </a:t>
            </a:r>
            <a:r>
              <a:rPr lang="en-US" dirty="0"/>
              <a:t>page, choose whether to generate a State, District, or School report from the </a:t>
            </a:r>
            <a:r>
              <a:rPr lang="en-US" b="1" dirty="0"/>
              <a:t>Report Type</a:t>
            </a:r>
            <a:r>
              <a:rPr lang="en-US" dirty="0"/>
              <a:t> drop-down list. </a:t>
            </a:r>
            <a:r>
              <a:rPr lang="en-US" sz="1800" dirty="0">
                <a:latin typeface="Segoe UI" panose="020B0502040204020203" pitchFamily="34" charset="0"/>
              </a:rPr>
              <a:t>Select a district, school, and test name from the corresponding drop-down lists, if available. If desired, select an administration from the drop-down list.</a:t>
            </a:r>
          </a:p>
          <a:p>
            <a:endParaRPr lang="en-US" dirty="0"/>
          </a:p>
          <a:p>
            <a:r>
              <a:rPr lang="en-US" dirty="0"/>
              <a:t>Click </a:t>
            </a:r>
            <a:r>
              <a:rPr lang="en-US" b="1" dirty="0"/>
              <a:t>Export Report</a:t>
            </a:r>
            <a:r>
              <a:rPr lang="en-US" dirty="0"/>
              <a:t> to open the report in Excel. </a:t>
            </a:r>
          </a:p>
          <a:p>
            <a:endParaRPr lang="en-US" dirty="0"/>
          </a:p>
          <a:p>
            <a:r>
              <a:rPr lang="en-US" b="1" dirty="0"/>
              <a:t>Test</a:t>
            </a:r>
            <a:r>
              <a:rPr lang="en-US" b="1" baseline="0" dirty="0"/>
              <a:t> Completion Rate </a:t>
            </a:r>
            <a:r>
              <a:rPr lang="en-US" baseline="0" dirty="0"/>
              <a:t>reports are updated only once each day, in the early morning hours. They will not reflect students who tested on the day you run the report.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685800" y="1143000"/>
            <a:ext cx="5486400" cy="3086100"/>
          </a:xfrm>
        </p:spPr>
      </p:sp>
    </p:spTree>
    <p:extLst>
      <p:ext uri="{BB962C8B-B14F-4D97-AF65-F5344CB8AC3E}">
        <p14:creationId xmlns:p14="http://schemas.microsoft.com/office/powerpoint/2010/main" val="611088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custDataLst>
      <p:tags r:id="rId1"/>
    </p:custDataLst>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Large Graphic">
    <p:spTree>
      <p:nvGrpSpPr>
        <p:cNvPr id="1" name=""/>
        <p:cNvGrpSpPr/>
        <p:nvPr/>
      </p:nvGrpSpPr>
      <p:grpSpPr>
        <a:xfrm>
          <a:off x="0" y="0"/>
          <a:ext cx="0" cy="0"/>
          <a:chOff x="0" y="0"/>
          <a:chExt cx="0" cy="0"/>
        </a:xfrm>
      </p:grpSpPr>
      <p:sp>
        <p:nvSpPr>
          <p:cNvPr id="6" name="Rectangle 5"/>
          <p:cNvSpPr/>
          <p:nvPr userDrawn="1"/>
        </p:nvSpPr>
        <p:spPr bwMode="gray">
          <a:xfrm>
            <a:off x="0" y="1701579"/>
            <a:ext cx="11969496" cy="2623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prstClr val="white"/>
              </a:solidFill>
            </a:endParaRPr>
          </a:p>
        </p:txBody>
      </p:sp>
      <p:sp>
        <p:nvSpPr>
          <p:cNvPr id="3" name="Title 2"/>
          <p:cNvSpPr>
            <a:spLocks noGrp="1"/>
          </p:cNvSpPr>
          <p:nvPr>
            <p:ph type="title"/>
          </p:nvPr>
        </p:nvSpPr>
        <p:spPr/>
        <p:txBody>
          <a:bodyPr anchor="t" anchorCtr="0"/>
          <a:lstStyle/>
          <a:p>
            <a:r>
              <a:rPr lang="en-US" dirty="0"/>
              <a:t>Click to edit Master title style</a:t>
            </a:r>
          </a:p>
        </p:txBody>
      </p:sp>
      <p:sp>
        <p:nvSpPr>
          <p:cNvPr id="2" name="Slide Number Placeholder 1"/>
          <p:cNvSpPr>
            <a:spLocks noGrp="1"/>
          </p:cNvSpPr>
          <p:nvPr>
            <p:ph type="sldNum" sz="quarter" idx="10"/>
          </p:nvPr>
        </p:nvSpPr>
        <p:spPr/>
        <p:txBody>
          <a:bodyPr/>
          <a:lstStyle>
            <a:lvl1pPr>
              <a:defRPr>
                <a:solidFill>
                  <a:schemeClr val="bg1"/>
                </a:solidFill>
              </a:defRPr>
            </a:lvl1pPr>
          </a:lstStyle>
          <a:p>
            <a:fld id="{F3477EC8-074D-41C4-94AE-E9EA7CEEA348}" type="slidenum">
              <a:rPr lang="en-US" smtClean="0"/>
              <a:pPr/>
              <a:t>‹#›</a:t>
            </a:fld>
            <a:endParaRPr lang="en-US" dirty="0"/>
          </a:p>
        </p:txBody>
      </p:sp>
    </p:spTree>
    <p:extLst>
      <p:ext uri="{BB962C8B-B14F-4D97-AF65-F5344CB8AC3E}">
        <p14:creationId xmlns:p14="http://schemas.microsoft.com/office/powerpoint/2010/main" val="295672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4"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F3477EC8-074D-41C4-94AE-E9EA7CEEA348}" type="slidenum">
              <a:rPr lang="en-US" smtClean="0"/>
              <a:pPr/>
              <a:t>‹#›</a:t>
            </a:fld>
            <a:endParaRPr lang="en-US" dirty="0"/>
          </a:p>
        </p:txBody>
      </p:sp>
    </p:spTree>
    <p:extLst>
      <p:ext uri="{BB962C8B-B14F-4D97-AF65-F5344CB8AC3E}">
        <p14:creationId xmlns:p14="http://schemas.microsoft.com/office/powerpoint/2010/main" val="295400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9" y="2055816"/>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F3477EC8-074D-41C4-94AE-E9EA7CEEA348}" type="slidenum">
              <a:rPr lang="en-US" smtClean="0"/>
              <a:pPr/>
              <a:t>‹#›</a:t>
            </a:fld>
            <a:endParaRPr lang="en-US" dirty="0"/>
          </a:p>
        </p:txBody>
      </p:sp>
    </p:spTree>
    <p:extLst>
      <p:ext uri="{BB962C8B-B14F-4D97-AF65-F5344CB8AC3E}">
        <p14:creationId xmlns:p14="http://schemas.microsoft.com/office/powerpoint/2010/main" val="2501599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1" r:id="rId18"/>
    <p:sldLayoutId id="2147483812" r:id="rId19"/>
    <p:sldLayoutId id="2147483813"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0.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6.xml"/><Relationship Id="rId5"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7.xml"/><Relationship Id="rId5" Type="http://schemas.openxmlformats.org/officeDocument/2006/relationships/image" Target="../media/image8.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6.xml"/><Relationship Id="rId7" Type="http://schemas.openxmlformats.org/officeDocument/2006/relationships/image" Target="../media/image12.png"/><Relationship Id="rId2" Type="http://schemas.openxmlformats.org/officeDocument/2006/relationships/slideLayout" Target="../slideLayouts/slideLayout18.xml"/><Relationship Id="rId1" Type="http://schemas.openxmlformats.org/officeDocument/2006/relationships/tags" Target="../tags/tag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0.xml"/><Relationship Id="rId1" Type="http://schemas.openxmlformats.org/officeDocument/2006/relationships/tags" Target="../tags/tag9.xml"/><Relationship Id="rId5" Type="http://schemas.openxmlformats.org/officeDocument/2006/relationships/image" Target="../media/image5.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9.xml"/><Relationship Id="rId1" Type="http://schemas.openxmlformats.org/officeDocument/2006/relationships/tags" Target="../tags/tag10.xml"/><Relationship Id="rId5" Type="http://schemas.openxmlformats.org/officeDocument/2006/relationships/image" Target="../media/image1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tags" Target="../tags/tag11.xml"/><Relationship Id="rId5" Type="http://schemas.openxmlformats.org/officeDocument/2006/relationships/image" Target="../media/image17.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cap="none" dirty="0"/>
              <a:t>Participation Reports </a:t>
            </a:r>
          </a:p>
        </p:txBody>
      </p:sp>
      <p:sp>
        <p:nvSpPr>
          <p:cNvPr id="3" name="Subtitle 2"/>
          <p:cNvSpPr>
            <a:spLocks noGrp="1"/>
          </p:cNvSpPr>
          <p:nvPr>
            <p:ph type="subTitle" idx="1"/>
          </p:nvPr>
        </p:nvSpPr>
        <p:spPr>
          <a:xfrm>
            <a:off x="2589492" y="3429000"/>
            <a:ext cx="8540496" cy="459293"/>
          </a:xfrm>
        </p:spPr>
        <p:txBody>
          <a:bodyPr>
            <a:noAutofit/>
          </a:bodyPr>
          <a:lstStyle/>
          <a:p>
            <a:pPr algn="l"/>
            <a:endParaRPr lang="en-US" sz="2800" cap="none" dirty="0"/>
          </a:p>
          <a:p>
            <a:pPr algn="l"/>
            <a:endParaRPr lang="en-US" sz="2800" cap="none" dirty="0"/>
          </a:p>
          <a:p>
            <a:pPr algn="l"/>
            <a:endParaRPr lang="en-US" sz="2800" cap="none" dirty="0"/>
          </a:p>
          <a:p>
            <a:pPr algn="l"/>
            <a:endParaRPr lang="en-US" sz="2800" cap="none" dirty="0"/>
          </a:p>
          <a:p>
            <a:pPr algn="l"/>
            <a:endParaRPr lang="en-US" sz="2800" cap="none" dirty="0"/>
          </a:p>
          <a:p>
            <a:pPr algn="l"/>
            <a:r>
              <a:rPr lang="en-US" sz="2800" cap="none" dirty="0"/>
              <a:t>Training Module</a:t>
            </a:r>
          </a:p>
        </p:txBody>
      </p:sp>
      <p:sp>
        <p:nvSpPr>
          <p:cNvPr id="2" name="Rectangle 1">
            <a:extLst>
              <a:ext uri="{FF2B5EF4-FFF2-40B4-BE49-F238E27FC236}">
                <a16:creationId xmlns:a16="http://schemas.microsoft.com/office/drawing/2014/main" id="{8B420651-B147-4DF6-AF47-456D03F2BF5B}"/>
              </a:ext>
            </a:extLst>
          </p:cNvPr>
          <p:cNvSpPr/>
          <p:nvPr/>
        </p:nvSpPr>
        <p:spPr>
          <a:xfrm>
            <a:off x="9205285" y="6396011"/>
            <a:ext cx="2986715" cy="215444"/>
          </a:xfrm>
          <a:prstGeom prst="rect">
            <a:avLst/>
          </a:prstGeom>
        </p:spPr>
        <p:txBody>
          <a:bodyPr wrap="none">
            <a:spAutoFit/>
          </a:bodyPr>
          <a:lstStyle/>
          <a:p>
            <a:r>
              <a:rPr lang="en-US" sz="800" dirty="0">
                <a:solidFill>
                  <a:schemeClr val="bg1"/>
                </a:solidFill>
              </a:rPr>
              <a:t>Copyright © 2023 Cambium Assessment, Inc. All rights reserved.</a:t>
            </a:r>
          </a:p>
        </p:txBody>
      </p:sp>
    </p:spTree>
    <p:custDataLst>
      <p:tags r:id="rId1"/>
    </p:custDataLst>
    <p:extLst>
      <p:ext uri="{BB962C8B-B14F-4D97-AF65-F5344CB8AC3E}">
        <p14:creationId xmlns:p14="http://schemas.microsoft.com/office/powerpoint/2010/main" val="3274398742"/>
      </p:ext>
    </p:extLst>
  </p:cSld>
  <p:clrMapOvr>
    <a:masterClrMapping/>
  </p:clrMapOvr>
  <mc:AlternateContent xmlns:mc="http://schemas.openxmlformats.org/markup-compatibility/2006" xmlns:p14="http://schemas.microsoft.com/office/powerpoint/2010/main">
    <mc:Choice Requires="p14">
      <p:transition spd="slow" p14:dur="2000" advTm="28010"/>
    </mc:Choice>
    <mc:Fallback xmlns="">
      <p:transition spd="slow" advTm="2801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
            <a:ext cx="10966449" cy="457200"/>
          </a:xfrm>
        </p:spPr>
        <p:txBody>
          <a:bodyPr>
            <a:noAutofit/>
          </a:bodyPr>
          <a:lstStyle/>
          <a:p>
            <a:r>
              <a:rPr lang="en-US" dirty="0"/>
              <a:t>Thank You!</a:t>
            </a:r>
          </a:p>
        </p:txBody>
      </p:sp>
      <p:sp>
        <p:nvSpPr>
          <p:cNvPr id="7" name="Content Placeholder 2"/>
          <p:cNvSpPr>
            <a:spLocks noGrp="1"/>
          </p:cNvSpPr>
          <p:nvPr>
            <p:ph idx="1"/>
          </p:nvPr>
        </p:nvSpPr>
        <p:spPr>
          <a:xfrm>
            <a:off x="457200" y="1096205"/>
            <a:ext cx="10966449" cy="3359150"/>
          </a:xfrm>
        </p:spPr>
        <p:txBody>
          <a:bodyPr rtlCol="0">
            <a:noAutofit/>
          </a:bodyPr>
          <a:lstStyle/>
          <a:p>
            <a:r>
              <a:rPr lang="en-US" altLang="en-US" sz="2800" dirty="0">
                <a:solidFill>
                  <a:srgbClr val="505A08"/>
                </a:solidFill>
              </a:rPr>
              <a:t>For additional information, consult your state portal</a:t>
            </a:r>
            <a:r>
              <a:rPr lang="en-US" altLang="en-US" sz="2800" b="1" dirty="0">
                <a:solidFill>
                  <a:srgbClr val="505A08"/>
                </a:solidFill>
              </a:rPr>
              <a:t> </a:t>
            </a:r>
            <a:r>
              <a:rPr lang="en-US" altLang="en-US" sz="2800" dirty="0">
                <a:solidFill>
                  <a:srgbClr val="505A08"/>
                </a:solidFill>
              </a:rPr>
              <a:t>page, which contains:</a:t>
            </a:r>
          </a:p>
          <a:p>
            <a:pPr marL="457200" indent="-457200">
              <a:buFont typeface="Wingdings" panose="05000000000000000000" pitchFamily="2" charset="2"/>
              <a:buChar char="§"/>
            </a:pPr>
            <a:r>
              <a:rPr lang="en-US" altLang="en-US" sz="2800" dirty="0">
                <a:solidFill>
                  <a:srgbClr val="505A08"/>
                </a:solidFill>
              </a:rPr>
              <a:t>Important announcements</a:t>
            </a:r>
          </a:p>
          <a:p>
            <a:pPr marL="457200" indent="-457200">
              <a:buFont typeface="Wingdings" panose="05000000000000000000" pitchFamily="2" charset="2"/>
              <a:buChar char="§"/>
            </a:pPr>
            <a:r>
              <a:rPr lang="en-US" altLang="en-US" sz="2800" i="1" dirty="0">
                <a:solidFill>
                  <a:srgbClr val="505A08"/>
                </a:solidFill>
              </a:rPr>
              <a:t>TIDE User Guide</a:t>
            </a:r>
          </a:p>
          <a:p>
            <a:r>
              <a:rPr lang="en-US" altLang="en-US" sz="2800" dirty="0">
                <a:solidFill>
                  <a:srgbClr val="505A08"/>
                </a:solidFill>
              </a:rPr>
              <a:t>For further assistance, please consult your state’s Help Desk.</a:t>
            </a:r>
          </a:p>
        </p:txBody>
      </p:sp>
      <p:sp>
        <p:nvSpPr>
          <p:cNvPr id="4" name="Slide Number Placeholder 4">
            <a:extLst>
              <a:ext uri="{FF2B5EF4-FFF2-40B4-BE49-F238E27FC236}">
                <a16:creationId xmlns:a16="http://schemas.microsoft.com/office/drawing/2014/main" id="{85AB7D78-02EC-C35F-93C6-87F4BD7EEF94}"/>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Tree>
    <p:custDataLst>
      <p:tags r:id="rId1"/>
    </p:custDataLst>
    <p:extLst>
      <p:ext uri="{BB962C8B-B14F-4D97-AF65-F5344CB8AC3E}">
        <p14:creationId xmlns:p14="http://schemas.microsoft.com/office/powerpoint/2010/main" val="364772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
            <a:ext cx="10972800" cy="548640"/>
          </a:xfrm>
        </p:spPr>
        <p:txBody>
          <a:bodyPr>
            <a:noAutofit/>
          </a:bodyPr>
          <a:lstStyle/>
          <a:p>
            <a:r>
              <a:rPr lang="en-US" dirty="0"/>
              <a:t>Monitoring Test Progress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
        <p:nvSpPr>
          <p:cNvPr id="10" name="AutoShape 6" descr="filesystem:chrome-extension://bpconcjcammlapcogcnnelfmaeghhagj/temporary/1466702881632screensave.pn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1" name="AutoShape 8" descr="filesystem:chrome-extension://bpconcjcammlapcogcnnelfmaeghhagj/temporary/1466702881632screensave.png"/>
          <p:cNvSpPr>
            <a:spLocks noChangeAspect="1" noChangeArrowheads="1"/>
          </p:cNvSpPr>
          <p:nvPr/>
        </p:nvSpPr>
        <p:spPr bwMode="auto">
          <a:xfrm>
            <a:off x="1831975" y="794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2" name="AutoShape 10" descr="filesystem:chrome-extension://bpconcjcammlapcogcnnelfmaeghhagj/temporary/1466702881632screensave.png"/>
          <p:cNvSpPr>
            <a:spLocks noChangeAspect="1" noChangeArrowheads="1"/>
          </p:cNvSpPr>
          <p:nvPr/>
        </p:nvSpPr>
        <p:spPr bwMode="auto">
          <a:xfrm>
            <a:off x="1984375" y="16034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AutoShape 12" descr="filesystem:chrome-extension://bpconcjcammlapcogcnnelfmaeghhagj/temporary/1466702881632screensave.png"/>
          <p:cNvSpPr>
            <a:spLocks noChangeAspect="1" noChangeArrowheads="1"/>
          </p:cNvSpPr>
          <p:nvPr/>
        </p:nvSpPr>
        <p:spPr bwMode="auto">
          <a:xfrm>
            <a:off x="2136775" y="31274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4" name="AutoShape 14" descr="filesystem:chrome-extension://bpconcjcammlapcogcnnelfmaeghhagj/temporary/1466702881632screensave.png"/>
          <p:cNvSpPr>
            <a:spLocks noChangeAspect="1" noChangeArrowheads="1"/>
          </p:cNvSpPr>
          <p:nvPr/>
        </p:nvSpPr>
        <p:spPr bwMode="auto">
          <a:xfrm>
            <a:off x="2289175" y="46514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 name="Group 1">
            <a:extLst>
              <a:ext uri="{FF2B5EF4-FFF2-40B4-BE49-F238E27FC236}">
                <a16:creationId xmlns:a16="http://schemas.microsoft.com/office/drawing/2014/main" id="{9046D16C-0A8F-485E-B6A4-5F1EAB77A92E}"/>
              </a:ext>
            </a:extLst>
          </p:cNvPr>
          <p:cNvGrpSpPr/>
          <p:nvPr/>
        </p:nvGrpSpPr>
        <p:grpSpPr>
          <a:xfrm>
            <a:off x="4694452" y="1461527"/>
            <a:ext cx="2803095" cy="4257675"/>
            <a:chOff x="7070263" y="1450473"/>
            <a:chExt cx="2803095" cy="4257675"/>
          </a:xfrm>
        </p:grpSpPr>
        <p:pic>
          <p:nvPicPr>
            <p:cNvPr id="15" name="Picture 14">
              <a:extLst>
                <a:ext uri="{FF2B5EF4-FFF2-40B4-BE49-F238E27FC236}">
                  <a16:creationId xmlns:a16="http://schemas.microsoft.com/office/drawing/2014/main" id="{1D943CFB-4BCD-439F-A00A-6457261E47F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070263" y="1450473"/>
              <a:ext cx="2803095" cy="4257675"/>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6" name="Rectangle 15">
              <a:extLst>
                <a:ext uri="{FF2B5EF4-FFF2-40B4-BE49-F238E27FC236}">
                  <a16:creationId xmlns:a16="http://schemas.microsoft.com/office/drawing/2014/main" id="{9FE92C55-2C57-432E-92F6-622F436555CD}"/>
                </a:ext>
              </a:extLst>
            </p:cNvPr>
            <p:cNvSpPr/>
            <p:nvPr/>
          </p:nvSpPr>
          <p:spPr>
            <a:xfrm>
              <a:off x="7218384" y="3057967"/>
              <a:ext cx="2535689" cy="17191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p:txBody>
        </p:sp>
      </p:grpSp>
      <p:sp>
        <p:nvSpPr>
          <p:cNvPr id="5" name="Down Arrow 9">
            <a:extLst>
              <a:ext uri="{FF2B5EF4-FFF2-40B4-BE49-F238E27FC236}">
                <a16:creationId xmlns:a16="http://schemas.microsoft.com/office/drawing/2014/main" id="{CC303291-5DAE-5C97-ACA7-D4FDCBD38C95}"/>
              </a:ext>
            </a:extLst>
          </p:cNvPr>
          <p:cNvSpPr/>
          <p:nvPr/>
        </p:nvSpPr>
        <p:spPr>
          <a:xfrm rot="16200000">
            <a:off x="3701269" y="2844989"/>
            <a:ext cx="649866" cy="109793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1772072017"/>
      </p:ext>
    </p:extLst>
  </p:cSld>
  <p:clrMapOvr>
    <a:masterClrMapping/>
  </p:clrMapOvr>
  <mc:AlternateContent xmlns:mc="http://schemas.openxmlformats.org/markup-compatibility/2006" xmlns:p14="http://schemas.microsoft.com/office/powerpoint/2010/main">
    <mc:Choice Requires="p14">
      <p:transition spd="slow" p14:dur="2000" advTm="59100"/>
    </mc:Choice>
    <mc:Fallback xmlns="">
      <p:transition spd="slow" advTm="591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7CB4442-0A7C-43BF-976F-C73B260AC09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03651" y="1105131"/>
            <a:ext cx="3059898" cy="4647738"/>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Title 6"/>
          <p:cNvSpPr>
            <a:spLocks noGrp="1"/>
          </p:cNvSpPr>
          <p:nvPr>
            <p:ph type="title"/>
          </p:nvPr>
        </p:nvSpPr>
        <p:spPr>
          <a:xfrm>
            <a:off x="457200" y="91440"/>
            <a:ext cx="10972800" cy="548640"/>
          </a:xfrm>
        </p:spPr>
        <p:txBody>
          <a:bodyPr/>
          <a:lstStyle/>
          <a:p>
            <a:r>
              <a:rPr lang="en-US" dirty="0"/>
              <a:t>Plan and Manage Testing, Steps 1-2</a:t>
            </a:r>
          </a:p>
        </p:txBody>
      </p:sp>
      <p:sp>
        <p:nvSpPr>
          <p:cNvPr id="5" name="Slide Number Placeholder 4"/>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
        <p:nvSpPr>
          <p:cNvPr id="2" name="Rectangle 1">
            <a:extLst>
              <a:ext uri="{FF2B5EF4-FFF2-40B4-BE49-F238E27FC236}">
                <a16:creationId xmlns:a16="http://schemas.microsoft.com/office/drawing/2014/main" id="{6FC5440A-93E3-41B6-B116-53648F80A434}"/>
              </a:ext>
            </a:extLst>
          </p:cNvPr>
          <p:cNvSpPr/>
          <p:nvPr/>
        </p:nvSpPr>
        <p:spPr>
          <a:xfrm>
            <a:off x="872359" y="3213557"/>
            <a:ext cx="2575034" cy="30078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9967B433-00D7-45B4-AA42-01F4B37731D8}"/>
              </a:ext>
            </a:extLst>
          </p:cNvPr>
          <p:cNvGrpSpPr/>
          <p:nvPr/>
        </p:nvGrpSpPr>
        <p:grpSpPr>
          <a:xfrm>
            <a:off x="3993875" y="1931919"/>
            <a:ext cx="8031548" cy="2686591"/>
            <a:chOff x="4224587" y="1944444"/>
            <a:chExt cx="8031548" cy="2686591"/>
          </a:xfrm>
        </p:grpSpPr>
        <p:grpSp>
          <p:nvGrpSpPr>
            <p:cNvPr id="10" name="Group 9">
              <a:extLst>
                <a:ext uri="{FF2B5EF4-FFF2-40B4-BE49-F238E27FC236}">
                  <a16:creationId xmlns:a16="http://schemas.microsoft.com/office/drawing/2014/main" id="{287CD667-B147-4296-B6B0-6FE5C180300F}"/>
                </a:ext>
              </a:extLst>
            </p:cNvPr>
            <p:cNvGrpSpPr/>
            <p:nvPr/>
          </p:nvGrpSpPr>
          <p:grpSpPr>
            <a:xfrm>
              <a:off x="4224587" y="2176358"/>
              <a:ext cx="578199" cy="2142441"/>
              <a:chOff x="4356348" y="2243594"/>
              <a:chExt cx="578199" cy="2142441"/>
            </a:xfrm>
          </p:grpSpPr>
          <p:sp>
            <p:nvSpPr>
              <p:cNvPr id="8" name="Arrow: Right 7">
                <a:extLst>
                  <a:ext uri="{FF2B5EF4-FFF2-40B4-BE49-F238E27FC236}">
                    <a16:creationId xmlns:a16="http://schemas.microsoft.com/office/drawing/2014/main" id="{01FA6715-7B1C-431E-9A98-10DEC437C947}"/>
                  </a:ext>
                </a:extLst>
              </p:cNvPr>
              <p:cNvSpPr/>
              <p:nvPr/>
            </p:nvSpPr>
            <p:spPr>
              <a:xfrm>
                <a:off x="4364734" y="2243594"/>
                <a:ext cx="569813" cy="170688"/>
              </a:xfrm>
              <a:prstGeom prst="rightArrow">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0B43370D-3434-49FE-B850-FFC24264B07C}"/>
                  </a:ext>
                </a:extLst>
              </p:cNvPr>
              <p:cNvSpPr/>
              <p:nvPr/>
            </p:nvSpPr>
            <p:spPr>
              <a:xfrm>
                <a:off x="4356348" y="3423417"/>
                <a:ext cx="569813" cy="170688"/>
              </a:xfrm>
              <a:prstGeom prst="rightArrow">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F2039F19-F2B5-4A9B-BFBB-A8B73C55C789}"/>
                  </a:ext>
                </a:extLst>
              </p:cNvPr>
              <p:cNvSpPr/>
              <p:nvPr/>
            </p:nvSpPr>
            <p:spPr>
              <a:xfrm>
                <a:off x="4364734" y="4215347"/>
                <a:ext cx="569813" cy="170688"/>
              </a:xfrm>
              <a:prstGeom prst="rightArrow">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 name="Picture 8">
              <a:extLst>
                <a:ext uri="{FF2B5EF4-FFF2-40B4-BE49-F238E27FC236}">
                  <a16:creationId xmlns:a16="http://schemas.microsoft.com/office/drawing/2014/main" id="{87EA6ED7-5EB1-487C-B513-4CB70C2EFB6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816258" y="1944444"/>
              <a:ext cx="7439877" cy="2686591"/>
            </a:xfrm>
            <a:prstGeom prst="rect">
              <a:avLst/>
            </a:prstGeom>
            <a:ln>
              <a:solidFill>
                <a:schemeClr val="bg1">
                  <a:lumMod val="75000"/>
                </a:schemeClr>
              </a:solidFill>
            </a:ln>
            <a:effectLst>
              <a:outerShdw blurRad="292100" dist="139700" dir="2700000" algn="tl" rotWithShape="0">
                <a:srgbClr val="333333">
                  <a:alpha val="65000"/>
                </a:srgbClr>
              </a:outerShdw>
            </a:effectLst>
          </p:spPr>
        </p:pic>
      </p:grpSp>
    </p:spTree>
    <p:custDataLst>
      <p:tags r:id="rId1"/>
    </p:custDataLst>
    <p:extLst>
      <p:ext uri="{BB962C8B-B14F-4D97-AF65-F5344CB8AC3E}">
        <p14:creationId xmlns:p14="http://schemas.microsoft.com/office/powerpoint/2010/main" val="1700586791"/>
      </p:ext>
    </p:extLst>
  </p:cSld>
  <p:clrMapOvr>
    <a:masterClrMapping/>
  </p:clrMapOvr>
  <mc:AlternateContent xmlns:mc="http://schemas.openxmlformats.org/markup-compatibility/2006" xmlns:p14="http://schemas.microsoft.com/office/powerpoint/2010/main">
    <mc:Choice Requires="p14">
      <p:transition spd="slow" p14:dur="2000" advTm="48360"/>
    </mc:Choice>
    <mc:Fallback xmlns="">
      <p:transition spd="slow" advTm="4836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a:spLocks noGrp="1"/>
          </p:cNvSpPr>
          <p:nvPr>
            <p:ph type="title"/>
          </p:nvPr>
        </p:nvSpPr>
        <p:spPr>
          <a:xfrm>
            <a:off x="457200" y="91440"/>
            <a:ext cx="10972800" cy="548640"/>
          </a:xfrm>
        </p:spPr>
        <p:txBody>
          <a:bodyPr/>
          <a:lstStyle/>
          <a:p>
            <a:r>
              <a:rPr lang="en-US" dirty="0"/>
              <a:t>Plan and Manage Testing, Step 3</a:t>
            </a:r>
          </a:p>
        </p:txBody>
      </p:sp>
      <p:sp>
        <p:nvSpPr>
          <p:cNvPr id="5" name="Slide Number Placeholder 4"/>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pic>
        <p:nvPicPr>
          <p:cNvPr id="18" name="Picture 17">
            <a:extLst>
              <a:ext uri="{FF2B5EF4-FFF2-40B4-BE49-F238E27FC236}">
                <a16:creationId xmlns:a16="http://schemas.microsoft.com/office/drawing/2014/main" id="{7B5B572C-0654-4B7F-B755-2B92DE3DD4A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03651" y="1105131"/>
            <a:ext cx="3059898" cy="4647738"/>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0" name="Rectangle 19">
            <a:extLst>
              <a:ext uri="{FF2B5EF4-FFF2-40B4-BE49-F238E27FC236}">
                <a16:creationId xmlns:a16="http://schemas.microsoft.com/office/drawing/2014/main" id="{B353989F-EEFB-4678-9BC4-9F8E249EA307}"/>
              </a:ext>
            </a:extLst>
          </p:cNvPr>
          <p:cNvSpPr/>
          <p:nvPr/>
        </p:nvSpPr>
        <p:spPr>
          <a:xfrm>
            <a:off x="925646" y="3269006"/>
            <a:ext cx="2521748" cy="2624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3DB2132-3E0B-4B07-983C-E04F7FFD9B34}"/>
              </a:ext>
            </a:extLst>
          </p:cNvPr>
          <p:cNvPicPr>
            <a:picLocks noChangeAspect="1"/>
          </p:cNvPicPr>
          <p:nvPr/>
        </p:nvPicPr>
        <p:blipFill>
          <a:blip r:embed="rId5"/>
          <a:stretch>
            <a:fillRect/>
          </a:stretch>
        </p:blipFill>
        <p:spPr>
          <a:xfrm>
            <a:off x="4012020" y="2402375"/>
            <a:ext cx="7973760" cy="2313814"/>
          </a:xfrm>
          <a:prstGeom prst="rect">
            <a:avLst/>
          </a:prstGeom>
          <a:ln>
            <a:solidFill>
              <a:schemeClr val="bg1">
                <a:lumMod val="75000"/>
              </a:schemeClr>
            </a:solidFill>
          </a:ln>
          <a:effectLst>
            <a:outerShdw blurRad="292100" dist="139700" dir="2700000" algn="ctr" rotWithShape="0">
              <a:schemeClr val="tx2">
                <a:alpha val="65000"/>
              </a:schemeClr>
            </a:outerShdw>
          </a:effectLst>
        </p:spPr>
      </p:pic>
      <p:grpSp>
        <p:nvGrpSpPr>
          <p:cNvPr id="7" name="Group 6">
            <a:extLst>
              <a:ext uri="{FF2B5EF4-FFF2-40B4-BE49-F238E27FC236}">
                <a16:creationId xmlns:a16="http://schemas.microsoft.com/office/drawing/2014/main" id="{EE9857E4-842D-4460-9885-4B305BF6E76E}"/>
              </a:ext>
            </a:extLst>
          </p:cNvPr>
          <p:cNvGrpSpPr/>
          <p:nvPr/>
        </p:nvGrpSpPr>
        <p:grpSpPr>
          <a:xfrm>
            <a:off x="4324749" y="1722107"/>
            <a:ext cx="4873315" cy="2994083"/>
            <a:chOff x="4567751" y="1421893"/>
            <a:chExt cx="4820622" cy="2872676"/>
          </a:xfrm>
        </p:grpSpPr>
        <p:sp>
          <p:nvSpPr>
            <p:cNvPr id="19" name="Down Arrow 15">
              <a:extLst>
                <a:ext uri="{FF2B5EF4-FFF2-40B4-BE49-F238E27FC236}">
                  <a16:creationId xmlns:a16="http://schemas.microsoft.com/office/drawing/2014/main" id="{18D25515-006E-4A16-84D6-651C9A23F647}"/>
                </a:ext>
              </a:extLst>
            </p:cNvPr>
            <p:cNvSpPr/>
            <p:nvPr/>
          </p:nvSpPr>
          <p:spPr>
            <a:xfrm>
              <a:off x="4567751" y="1421893"/>
              <a:ext cx="443020" cy="56635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Rectangle 8"/>
            <p:cNvSpPr/>
            <p:nvPr/>
          </p:nvSpPr>
          <p:spPr>
            <a:xfrm>
              <a:off x="7015976" y="3954542"/>
              <a:ext cx="2372397" cy="340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p:txBody>
        </p:sp>
      </p:grpSp>
    </p:spTree>
    <p:custDataLst>
      <p:tags r:id="rId1"/>
    </p:custDataLst>
    <p:extLst>
      <p:ext uri="{BB962C8B-B14F-4D97-AF65-F5344CB8AC3E}">
        <p14:creationId xmlns:p14="http://schemas.microsoft.com/office/powerpoint/2010/main" val="3951824694"/>
      </p:ext>
    </p:extLst>
  </p:cSld>
  <p:clrMapOvr>
    <a:masterClrMapping/>
  </p:clrMapOvr>
  <mc:AlternateContent xmlns:mc="http://schemas.openxmlformats.org/markup-compatibility/2006" xmlns:p14="http://schemas.microsoft.com/office/powerpoint/2010/main">
    <mc:Choice Requires="p14">
      <p:transition spd="slow" p14:dur="2000" advTm="83830"/>
    </mc:Choice>
    <mc:Fallback xmlns="">
      <p:transition spd="slow" advTm="8383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a:spLocks noGrp="1"/>
          </p:cNvSpPr>
          <p:nvPr>
            <p:ph type="title"/>
          </p:nvPr>
        </p:nvSpPr>
        <p:spPr>
          <a:xfrm>
            <a:off x="457200" y="91440"/>
            <a:ext cx="10966449" cy="640593"/>
          </a:xfrm>
        </p:spPr>
        <p:txBody>
          <a:bodyPr>
            <a:normAutofit/>
          </a:bodyPr>
          <a:lstStyle/>
          <a:p>
            <a:r>
              <a:rPr lang="en-US" dirty="0"/>
              <a:t>Plan and Manage Testing Results</a:t>
            </a:r>
          </a:p>
        </p:txBody>
      </p:sp>
      <p:sp>
        <p:nvSpPr>
          <p:cNvPr id="5" name="Slide Number Placeholder 4"/>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
        <p:nvSpPr>
          <p:cNvPr id="16" name="Down Arrow 15"/>
          <p:cNvSpPr/>
          <p:nvPr/>
        </p:nvSpPr>
        <p:spPr>
          <a:xfrm rot="5400000">
            <a:off x="11701448" y="4227278"/>
            <a:ext cx="278820" cy="3869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9" name="Picture 8">
            <a:extLst>
              <a:ext uri="{FF2B5EF4-FFF2-40B4-BE49-F238E27FC236}">
                <a16:creationId xmlns:a16="http://schemas.microsoft.com/office/drawing/2014/main" id="{D0238A1D-F0D6-491F-BC24-8E053DBC459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03651" y="1105131"/>
            <a:ext cx="3059898" cy="4647738"/>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3" name="Rectangle 12">
            <a:extLst>
              <a:ext uri="{FF2B5EF4-FFF2-40B4-BE49-F238E27FC236}">
                <a16:creationId xmlns:a16="http://schemas.microsoft.com/office/drawing/2014/main" id="{19655065-F0F5-4A71-9730-2561E2E0BB26}"/>
              </a:ext>
            </a:extLst>
          </p:cNvPr>
          <p:cNvSpPr/>
          <p:nvPr/>
        </p:nvSpPr>
        <p:spPr>
          <a:xfrm>
            <a:off x="851337" y="3278607"/>
            <a:ext cx="2616709" cy="2738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9BAFE45-7F12-4746-A2A6-270D771C5C96}"/>
              </a:ext>
            </a:extLst>
          </p:cNvPr>
          <p:cNvPicPr>
            <a:picLocks noChangeAspect="1"/>
          </p:cNvPicPr>
          <p:nvPr/>
        </p:nvPicPr>
        <p:blipFill>
          <a:blip r:embed="rId5"/>
          <a:stretch>
            <a:fillRect/>
          </a:stretch>
        </p:blipFill>
        <p:spPr>
          <a:xfrm>
            <a:off x="4028137" y="1736902"/>
            <a:ext cx="7582516" cy="2971917"/>
          </a:xfrm>
          <a:prstGeom prst="rect">
            <a:avLst/>
          </a:prstGeom>
          <a:ln>
            <a:solidFill>
              <a:schemeClr val="bg1">
                <a:lumMod val="75000"/>
              </a:schemeClr>
            </a:solidFill>
          </a:ln>
          <a:effectLst>
            <a:outerShdw blurRad="292100" dist="139700" dir="2700000" algn="ctr" rotWithShape="0">
              <a:schemeClr val="tx2">
                <a:alpha val="65000"/>
              </a:schemeClr>
            </a:outerShdw>
          </a:effectLst>
        </p:spPr>
      </p:pic>
    </p:spTree>
    <p:custDataLst>
      <p:tags r:id="rId1"/>
    </p:custDataLst>
    <p:extLst>
      <p:ext uri="{BB962C8B-B14F-4D97-AF65-F5344CB8AC3E}">
        <p14:creationId xmlns:p14="http://schemas.microsoft.com/office/powerpoint/2010/main" val="1916363669"/>
      </p:ext>
    </p:extLst>
  </p:cSld>
  <p:clrMapOvr>
    <a:masterClrMapping/>
  </p:clrMapOvr>
  <mc:AlternateContent xmlns:mc="http://schemas.openxmlformats.org/markup-compatibility/2006" xmlns:p14="http://schemas.microsoft.com/office/powerpoint/2010/main">
    <mc:Choice Requires="p14">
      <p:transition spd="slow" p14:dur="2000" advTm="16620"/>
    </mc:Choice>
    <mc:Fallback xmlns="">
      <p:transition spd="slow" advTm="1662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10966449" cy="702207"/>
          </a:xfrm>
        </p:spPr>
        <p:txBody>
          <a:bodyPr>
            <a:normAutofit/>
          </a:bodyPr>
          <a:lstStyle/>
          <a:p>
            <a:r>
              <a:rPr lang="en-US" dirty="0"/>
              <a:t>Plan and Manage Testing Scenarios</a:t>
            </a:r>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7" name="Group 6">
            <a:extLst>
              <a:ext uri="{FF2B5EF4-FFF2-40B4-BE49-F238E27FC236}">
                <a16:creationId xmlns:a16="http://schemas.microsoft.com/office/drawing/2014/main" id="{9E4B335E-4F97-42D6-A308-21264B9BE9EE}"/>
              </a:ext>
            </a:extLst>
          </p:cNvPr>
          <p:cNvGrpSpPr/>
          <p:nvPr/>
        </p:nvGrpSpPr>
        <p:grpSpPr>
          <a:xfrm>
            <a:off x="1209178" y="1502997"/>
            <a:ext cx="8936611" cy="4400262"/>
            <a:chOff x="1209178" y="1502997"/>
            <a:chExt cx="8936611" cy="4400262"/>
          </a:xfrm>
        </p:grpSpPr>
        <p:sp>
          <p:nvSpPr>
            <p:cNvPr id="12" name="Content Placeholder 3">
              <a:extLst>
                <a:ext uri="{FF2B5EF4-FFF2-40B4-BE49-F238E27FC236}">
                  <a16:creationId xmlns:a16="http://schemas.microsoft.com/office/drawing/2014/main" id="{3874A5C9-AFCF-4127-96F8-386B4B825E43}"/>
                </a:ext>
              </a:extLst>
            </p:cNvPr>
            <p:cNvSpPr txBox="1">
              <a:spLocks/>
            </p:cNvSpPr>
            <p:nvPr/>
          </p:nvSpPr>
          <p:spPr>
            <a:xfrm>
              <a:off x="1209178" y="1502997"/>
              <a:ext cx="8936611" cy="4400262"/>
            </a:xfrm>
            <a:prstGeom prst="rect">
              <a:avLst/>
            </a:prstGeom>
            <a:ln>
              <a:solidFill>
                <a:schemeClr val="bg1">
                  <a:lumMod val="75000"/>
                </a:schemeClr>
              </a:solidFill>
            </a:ln>
          </p:spPr>
          <p:txBody>
            <a:bodyPr/>
            <a:lst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a:lstStyle>
            <a:p>
              <a:r>
                <a:rPr lang="en-US" sz="2000" dirty="0"/>
                <a:t>Which students have not yet tested?</a:t>
              </a:r>
            </a:p>
            <a:p>
              <a:pPr marL="0" indent="0">
                <a:buFont typeface="Wingdings" pitchFamily="2" charset="2"/>
                <a:buNone/>
              </a:pPr>
              <a:endParaRPr lang="en-US" sz="2000" dirty="0"/>
            </a:p>
            <a:p>
              <a:r>
                <a:rPr lang="en-US" sz="2000" dirty="0"/>
                <a:t>Which students have tests that will expire tomorrow?</a:t>
              </a:r>
            </a:p>
            <a:p>
              <a:endParaRPr lang="en-US" sz="2000" dirty="0"/>
            </a:p>
            <a:p>
              <a:r>
                <a:rPr lang="en-US" sz="2000" dirty="0"/>
                <a:t>Which students have paused tests?</a:t>
              </a:r>
              <a:endParaRPr lang="en-US" sz="1400" dirty="0"/>
            </a:p>
            <a:p>
              <a:endParaRPr lang="en-US" sz="2000" dirty="0"/>
            </a:p>
            <a:p>
              <a:r>
                <a:rPr lang="en-US" sz="2000" dirty="0"/>
                <a:t>Did all the students in a test session submit their tests?</a:t>
              </a:r>
            </a:p>
            <a:p>
              <a:endParaRPr lang="en-US" sz="2000" dirty="0"/>
            </a:p>
            <a:p>
              <a:endParaRPr lang="en-US" sz="1800" dirty="0"/>
            </a:p>
            <a:p>
              <a:r>
                <a:rPr lang="en-US" sz="2000" dirty="0"/>
                <a:t>Has a particular student taken the test yet?</a:t>
              </a:r>
            </a:p>
            <a:p>
              <a:endParaRPr lang="en-US" sz="2000" dirty="0"/>
            </a:p>
          </p:txBody>
        </p:sp>
        <p:grpSp>
          <p:nvGrpSpPr>
            <p:cNvPr id="5" name="Group 4">
              <a:extLst>
                <a:ext uri="{FF2B5EF4-FFF2-40B4-BE49-F238E27FC236}">
                  <a16:creationId xmlns:a16="http://schemas.microsoft.com/office/drawing/2014/main" id="{1357FE05-136D-47B7-9F1F-EF964C22124A}"/>
                </a:ext>
              </a:extLst>
            </p:cNvPr>
            <p:cNvGrpSpPr/>
            <p:nvPr/>
          </p:nvGrpSpPr>
          <p:grpSpPr>
            <a:xfrm>
              <a:off x="2124657" y="1934513"/>
              <a:ext cx="7134226" cy="3737780"/>
              <a:chOff x="2124657" y="1934513"/>
              <a:chExt cx="7134226" cy="3737780"/>
            </a:xfrm>
          </p:grpSpPr>
          <p:pic>
            <p:nvPicPr>
              <p:cNvPr id="14" name="Picture 13">
                <a:extLst>
                  <a:ext uri="{FF2B5EF4-FFF2-40B4-BE49-F238E27FC236}">
                    <a16:creationId xmlns:a16="http://schemas.microsoft.com/office/drawing/2014/main" id="{71E76915-F385-407D-9F52-2D2C3C006347}"/>
                  </a:ext>
                </a:extLst>
              </p:cNvPr>
              <p:cNvPicPr>
                <a:picLocks noChangeAspect="1"/>
              </p:cNvPicPr>
              <p:nvPr/>
            </p:nvPicPr>
            <p:blipFill>
              <a:blip r:embed="rId4"/>
              <a:stretch>
                <a:fillRect/>
              </a:stretch>
            </p:blipFill>
            <p:spPr>
              <a:xfrm>
                <a:off x="2124658" y="1934513"/>
                <a:ext cx="7134224" cy="323850"/>
              </a:xfrm>
              <a:prstGeom prst="rect">
                <a:avLst/>
              </a:prstGeom>
              <a:ln>
                <a:solidFill>
                  <a:schemeClr val="bg1"/>
                </a:solidFill>
              </a:ln>
            </p:spPr>
          </p:pic>
          <p:pic>
            <p:nvPicPr>
              <p:cNvPr id="18" name="Picture 17">
                <a:extLst>
                  <a:ext uri="{FF2B5EF4-FFF2-40B4-BE49-F238E27FC236}">
                    <a16:creationId xmlns:a16="http://schemas.microsoft.com/office/drawing/2014/main" id="{F12664F8-850A-44E4-AAAB-059C37EC51F5}"/>
                  </a:ext>
                </a:extLst>
              </p:cNvPr>
              <p:cNvPicPr>
                <a:picLocks noChangeAspect="1"/>
              </p:cNvPicPr>
              <p:nvPr/>
            </p:nvPicPr>
            <p:blipFill>
              <a:blip r:embed="rId5"/>
              <a:stretch>
                <a:fillRect/>
              </a:stretch>
            </p:blipFill>
            <p:spPr>
              <a:xfrm>
                <a:off x="2124658" y="2689879"/>
                <a:ext cx="7134225" cy="333375"/>
              </a:xfrm>
              <a:prstGeom prst="rect">
                <a:avLst/>
              </a:prstGeom>
              <a:ln>
                <a:solidFill>
                  <a:schemeClr val="bg1"/>
                </a:solidFill>
              </a:ln>
            </p:spPr>
          </p:pic>
          <p:pic>
            <p:nvPicPr>
              <p:cNvPr id="20" name="Picture 19">
                <a:extLst>
                  <a:ext uri="{FF2B5EF4-FFF2-40B4-BE49-F238E27FC236}">
                    <a16:creationId xmlns:a16="http://schemas.microsoft.com/office/drawing/2014/main" id="{B114EB17-D75E-481A-8749-519C8DAB579F}"/>
                  </a:ext>
                </a:extLst>
              </p:cNvPr>
              <p:cNvPicPr>
                <a:picLocks noChangeAspect="1"/>
              </p:cNvPicPr>
              <p:nvPr/>
            </p:nvPicPr>
            <p:blipFill>
              <a:blip r:embed="rId6"/>
              <a:stretch>
                <a:fillRect/>
              </a:stretch>
            </p:blipFill>
            <p:spPr>
              <a:xfrm>
                <a:off x="2124657" y="3454770"/>
                <a:ext cx="7134225" cy="317290"/>
              </a:xfrm>
              <a:prstGeom prst="rect">
                <a:avLst/>
              </a:prstGeom>
              <a:ln>
                <a:solidFill>
                  <a:schemeClr val="tx2">
                    <a:lumMod val="75000"/>
                  </a:schemeClr>
                </a:solidFill>
              </a:ln>
            </p:spPr>
          </p:pic>
          <p:pic>
            <p:nvPicPr>
              <p:cNvPr id="21" name="Picture 20">
                <a:extLst>
                  <a:ext uri="{FF2B5EF4-FFF2-40B4-BE49-F238E27FC236}">
                    <a16:creationId xmlns:a16="http://schemas.microsoft.com/office/drawing/2014/main" id="{6A4850F3-A06B-40A2-A26E-4C20BE4292D3}"/>
                  </a:ext>
                </a:extLst>
              </p:cNvPr>
              <p:cNvPicPr>
                <a:picLocks noChangeAspect="1"/>
              </p:cNvPicPr>
              <p:nvPr/>
            </p:nvPicPr>
            <p:blipFill>
              <a:blip r:embed="rId7"/>
              <a:stretch>
                <a:fillRect/>
              </a:stretch>
            </p:blipFill>
            <p:spPr>
              <a:xfrm>
                <a:off x="2143707" y="4219661"/>
                <a:ext cx="7115175" cy="561975"/>
              </a:xfrm>
              <a:prstGeom prst="rect">
                <a:avLst/>
              </a:prstGeom>
              <a:ln>
                <a:solidFill>
                  <a:schemeClr val="bg1"/>
                </a:solidFill>
              </a:ln>
            </p:spPr>
          </p:pic>
          <p:pic>
            <p:nvPicPr>
              <p:cNvPr id="22" name="Picture 21">
                <a:extLst>
                  <a:ext uri="{FF2B5EF4-FFF2-40B4-BE49-F238E27FC236}">
                    <a16:creationId xmlns:a16="http://schemas.microsoft.com/office/drawing/2014/main" id="{064ED710-6986-4F69-A8D8-7389EEF1D1DB}"/>
                  </a:ext>
                </a:extLst>
              </p:cNvPr>
              <p:cNvPicPr>
                <a:picLocks noChangeAspect="1"/>
              </p:cNvPicPr>
              <p:nvPr/>
            </p:nvPicPr>
            <p:blipFill>
              <a:blip r:embed="rId8"/>
              <a:stretch>
                <a:fillRect/>
              </a:stretch>
            </p:blipFill>
            <p:spPr>
              <a:xfrm>
                <a:off x="2124657" y="5355003"/>
                <a:ext cx="7134226" cy="317290"/>
              </a:xfrm>
              <a:prstGeom prst="rect">
                <a:avLst/>
              </a:prstGeom>
              <a:ln>
                <a:solidFill>
                  <a:schemeClr val="bg1"/>
                </a:solidFill>
              </a:ln>
            </p:spPr>
          </p:pic>
        </p:grpSp>
      </p:grpSp>
      <p:pic>
        <p:nvPicPr>
          <p:cNvPr id="6" name="Picture 5">
            <a:extLst>
              <a:ext uri="{FF2B5EF4-FFF2-40B4-BE49-F238E27FC236}">
                <a16:creationId xmlns:a16="http://schemas.microsoft.com/office/drawing/2014/main" id="{6B6689B7-4009-4863-81EC-A456C8540C08}"/>
              </a:ext>
            </a:extLst>
          </p:cNvPr>
          <p:cNvPicPr>
            <a:picLocks noChangeAspect="1"/>
          </p:cNvPicPr>
          <p:nvPr/>
        </p:nvPicPr>
        <p:blipFill>
          <a:blip r:embed="rId9"/>
          <a:stretch>
            <a:fillRect/>
          </a:stretch>
        </p:blipFill>
        <p:spPr>
          <a:xfrm>
            <a:off x="1209178" y="1207010"/>
            <a:ext cx="8936611" cy="325626"/>
          </a:xfrm>
          <a:prstGeom prst="rect">
            <a:avLst/>
          </a:prstGeom>
          <a:ln>
            <a:solidFill>
              <a:schemeClr val="bg1">
                <a:lumMod val="75000"/>
              </a:schemeClr>
            </a:solidFill>
          </a:ln>
        </p:spPr>
      </p:pic>
    </p:spTree>
    <p:custDataLst>
      <p:tags r:id="rId1"/>
    </p:custDataLst>
    <p:extLst>
      <p:ext uri="{BB962C8B-B14F-4D97-AF65-F5344CB8AC3E}">
        <p14:creationId xmlns:p14="http://schemas.microsoft.com/office/powerpoint/2010/main" val="1286192672"/>
      </p:ext>
    </p:extLst>
  </p:cSld>
  <p:clrMapOvr>
    <a:masterClrMapping/>
  </p:clrMapOvr>
  <mc:AlternateContent xmlns:mc="http://schemas.openxmlformats.org/markup-compatibility/2006" xmlns:p14="http://schemas.microsoft.com/office/powerpoint/2010/main">
    <mc:Choice Requires="p14">
      <p:transition spd="slow" p14:dur="2000" advTm="70720"/>
    </mc:Choice>
    <mc:Fallback xmlns="">
      <p:transition spd="slow" advTm="7072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033234" y="3773101"/>
            <a:ext cx="2592090" cy="33832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3" name="Title 6"/>
          <p:cNvSpPr>
            <a:spLocks noGrp="1"/>
          </p:cNvSpPr>
          <p:nvPr>
            <p:ph type="title"/>
          </p:nvPr>
        </p:nvSpPr>
        <p:spPr/>
        <p:txBody>
          <a:bodyPr>
            <a:normAutofit/>
          </a:bodyPr>
          <a:lstStyle/>
          <a:p>
            <a:r>
              <a:rPr lang="en-US" dirty="0"/>
              <a:t>Test Session Status Report</a:t>
            </a:r>
          </a:p>
        </p:txBody>
      </p:sp>
      <p:sp>
        <p:nvSpPr>
          <p:cNvPr id="5" name="Slide Number Placeholder 4"/>
          <p:cNvSpPr>
            <a:spLocks noGrp="1"/>
          </p:cNvSpPr>
          <p:nvPr>
            <p:ph type="sldNum" sz="quarter" idx="10"/>
          </p:nvPr>
        </p:nvSpPr>
        <p:spPr/>
        <p:txBody>
          <a:bodyPr/>
          <a:lstStyle/>
          <a:p>
            <a:pPr algn="r"/>
            <a:fld id="{F3477EC8-074D-41C4-94AE-E9EA7CEEA348}" type="slidenum">
              <a:rPr>
                <a:solidFill>
                  <a:srgbClr val="FFFFFF">
                    <a:lumMod val="75000"/>
                  </a:srgbClr>
                </a:solidFill>
              </a:rPr>
              <a:pPr algn="r"/>
              <a:t>7</a:t>
            </a:fld>
            <a:endParaRPr dirty="0">
              <a:solidFill>
                <a:srgbClr val="FFFFFF">
                  <a:lumMod val="75000"/>
                </a:srgbClr>
              </a:solidFill>
            </a:endParaRPr>
          </a:p>
        </p:txBody>
      </p:sp>
      <p:pic>
        <p:nvPicPr>
          <p:cNvPr id="8" name="Picture 7">
            <a:extLst>
              <a:ext uri="{FF2B5EF4-FFF2-40B4-BE49-F238E27FC236}">
                <a16:creationId xmlns:a16="http://schemas.microsoft.com/office/drawing/2014/main" id="{5B0221DD-1C3D-4895-A708-1EE7C1E48815}"/>
              </a:ext>
            </a:extLst>
          </p:cNvPr>
          <p:cNvPicPr>
            <a:picLocks noChangeAspect="1"/>
          </p:cNvPicPr>
          <p:nvPr/>
        </p:nvPicPr>
        <p:blipFill>
          <a:blip r:embed="rId4"/>
          <a:stretch>
            <a:fillRect/>
          </a:stretch>
        </p:blipFill>
        <p:spPr>
          <a:xfrm>
            <a:off x="4169571" y="2257154"/>
            <a:ext cx="7547471" cy="2197593"/>
          </a:xfrm>
          <a:prstGeom prst="rect">
            <a:avLst/>
          </a:prstGeom>
          <a:ln>
            <a:solidFill>
              <a:schemeClr val="tx2">
                <a:lumMod val="20000"/>
                <a:lumOff val="80000"/>
              </a:schemeClr>
            </a:solidFill>
          </a:ln>
          <a:effectLst>
            <a:outerShdw blurRad="292100" dist="139700" dir="2700000" algn="ctr" rotWithShape="0">
              <a:schemeClr val="tx2">
                <a:alpha val="65000"/>
              </a:schemeClr>
            </a:outerShdw>
          </a:effectLst>
        </p:spPr>
      </p:pic>
      <p:sp>
        <p:nvSpPr>
          <p:cNvPr id="11" name="Arrow: Right 10">
            <a:extLst>
              <a:ext uri="{FF2B5EF4-FFF2-40B4-BE49-F238E27FC236}">
                <a16:creationId xmlns:a16="http://schemas.microsoft.com/office/drawing/2014/main" id="{B93DAD91-817A-456F-83E6-C6116340F5A9}"/>
              </a:ext>
            </a:extLst>
          </p:cNvPr>
          <p:cNvSpPr/>
          <p:nvPr/>
        </p:nvSpPr>
        <p:spPr>
          <a:xfrm>
            <a:off x="6687343" y="3987445"/>
            <a:ext cx="618565" cy="24796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CB737E7-C2F3-4D50-B970-293DD010267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36649" y="1105131"/>
            <a:ext cx="3059898" cy="4647738"/>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Rectangle 9">
            <a:extLst>
              <a:ext uri="{FF2B5EF4-FFF2-40B4-BE49-F238E27FC236}">
                <a16:creationId xmlns:a16="http://schemas.microsoft.com/office/drawing/2014/main" id="{E02307E5-1D12-439C-AB21-E06913176DB5}"/>
              </a:ext>
            </a:extLst>
          </p:cNvPr>
          <p:cNvSpPr/>
          <p:nvPr/>
        </p:nvSpPr>
        <p:spPr>
          <a:xfrm>
            <a:off x="962010" y="3563007"/>
            <a:ext cx="2481417" cy="2100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Tree>
    <p:custDataLst>
      <p:tags r:id="rId1"/>
    </p:custDataLst>
    <p:extLst>
      <p:ext uri="{BB962C8B-B14F-4D97-AF65-F5344CB8AC3E}">
        <p14:creationId xmlns:p14="http://schemas.microsoft.com/office/powerpoint/2010/main" val="813703384"/>
      </p:ext>
    </p:extLst>
  </p:cSld>
  <p:clrMapOvr>
    <a:masterClrMapping/>
  </p:clrMapOvr>
  <mc:AlternateContent xmlns:mc="http://schemas.openxmlformats.org/markup-compatibility/2006" xmlns:p14="http://schemas.microsoft.com/office/powerpoint/2010/main">
    <mc:Choice Requires="p14">
      <p:transition spd="slow" p14:dur="2000" advTm="36000"/>
    </mc:Choice>
    <mc:Fallback xmlns="">
      <p:transition spd="slow" advTm="36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5BE2292-BC06-41D3-AA0A-D81EA662003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53160" y="1105131"/>
            <a:ext cx="3059898" cy="4647738"/>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Title 2">
            <a:extLst>
              <a:ext uri="{FF2B5EF4-FFF2-40B4-BE49-F238E27FC236}">
                <a16:creationId xmlns:a16="http://schemas.microsoft.com/office/drawing/2014/main" id="{173C89D8-2443-4485-9D8F-3297AC4232A0}"/>
              </a:ext>
            </a:extLst>
          </p:cNvPr>
          <p:cNvSpPr>
            <a:spLocks noGrp="1"/>
          </p:cNvSpPr>
          <p:nvPr>
            <p:ph type="title"/>
          </p:nvPr>
        </p:nvSpPr>
        <p:spPr>
          <a:xfrm>
            <a:off x="457200" y="91440"/>
            <a:ext cx="11064240" cy="548640"/>
          </a:xfrm>
        </p:spPr>
        <p:txBody>
          <a:bodyPr>
            <a:normAutofit/>
          </a:bodyPr>
          <a:lstStyle/>
          <a:p>
            <a:r>
              <a:rPr lang="en-US" dirty="0"/>
              <a:t>Participation Search by SSID</a:t>
            </a:r>
          </a:p>
        </p:txBody>
      </p:sp>
      <p:sp>
        <p:nvSpPr>
          <p:cNvPr id="4" name="Slide Number Placeholder 3">
            <a:extLst>
              <a:ext uri="{FF2B5EF4-FFF2-40B4-BE49-F238E27FC236}">
                <a16:creationId xmlns:a16="http://schemas.microsoft.com/office/drawing/2014/main" id="{D9B47AEF-54C8-42A7-B984-F401DB5BADE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6" name="Group 5">
            <a:extLst>
              <a:ext uri="{FF2B5EF4-FFF2-40B4-BE49-F238E27FC236}">
                <a16:creationId xmlns:a16="http://schemas.microsoft.com/office/drawing/2014/main" id="{250CB350-67B5-4682-AFB0-63F5D6AE7B85}"/>
              </a:ext>
            </a:extLst>
          </p:cNvPr>
          <p:cNvGrpSpPr/>
          <p:nvPr/>
        </p:nvGrpSpPr>
        <p:grpSpPr>
          <a:xfrm>
            <a:off x="990789" y="1797839"/>
            <a:ext cx="10838233" cy="2936059"/>
            <a:chOff x="921557" y="1797839"/>
            <a:chExt cx="10838233" cy="2936059"/>
          </a:xfrm>
        </p:grpSpPr>
        <p:grpSp>
          <p:nvGrpSpPr>
            <p:cNvPr id="2" name="Group 1">
              <a:extLst>
                <a:ext uri="{FF2B5EF4-FFF2-40B4-BE49-F238E27FC236}">
                  <a16:creationId xmlns:a16="http://schemas.microsoft.com/office/drawing/2014/main" id="{A3A95F3D-7462-4ACD-A220-0FDD57C03A50}"/>
                </a:ext>
              </a:extLst>
            </p:cNvPr>
            <p:cNvGrpSpPr/>
            <p:nvPr/>
          </p:nvGrpSpPr>
          <p:grpSpPr>
            <a:xfrm>
              <a:off x="921557" y="1797839"/>
              <a:ext cx="10838233" cy="2936059"/>
              <a:chOff x="793510" y="2462131"/>
              <a:chExt cx="10838233" cy="2936059"/>
            </a:xfrm>
          </p:grpSpPr>
          <p:pic>
            <p:nvPicPr>
              <p:cNvPr id="9" name="Picture 8" descr="A screenshot of a social media post&#10;&#10;Description generated with very high confidence">
                <a:extLst>
                  <a:ext uri="{FF2B5EF4-FFF2-40B4-BE49-F238E27FC236}">
                    <a16:creationId xmlns:a16="http://schemas.microsoft.com/office/drawing/2014/main" id="{F49E3A1B-46F7-4AEB-A45E-1D09376506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5519" y="2462131"/>
                <a:ext cx="7456224" cy="2936059"/>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93FB48CD-0B70-4E06-9663-5A82672D9E3E}"/>
                  </a:ext>
                </a:extLst>
              </p:cNvPr>
              <p:cNvSpPr/>
              <p:nvPr/>
            </p:nvSpPr>
            <p:spPr>
              <a:xfrm>
                <a:off x="793510" y="4485931"/>
                <a:ext cx="2498645" cy="2563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p:txBody>
          </p:sp>
        </p:grpSp>
        <p:sp>
          <p:nvSpPr>
            <p:cNvPr id="5" name="Arrow: Right 4">
              <a:extLst>
                <a:ext uri="{FF2B5EF4-FFF2-40B4-BE49-F238E27FC236}">
                  <a16:creationId xmlns:a16="http://schemas.microsoft.com/office/drawing/2014/main" id="{99D5FE5C-9D6A-42A9-A07A-6D2F9A276897}"/>
                </a:ext>
              </a:extLst>
            </p:cNvPr>
            <p:cNvSpPr/>
            <p:nvPr/>
          </p:nvSpPr>
          <p:spPr>
            <a:xfrm>
              <a:off x="6817658" y="4383741"/>
              <a:ext cx="618565" cy="24796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584985189"/>
      </p:ext>
    </p:extLst>
  </p:cSld>
  <p:clrMapOvr>
    <a:masterClrMapping/>
  </p:clrMapOvr>
  <mc:AlternateContent xmlns:mc="http://schemas.openxmlformats.org/markup-compatibility/2006" xmlns:p14="http://schemas.microsoft.com/office/powerpoint/2010/main">
    <mc:Choice Requires="p14">
      <p:transition spd="slow" p14:dur="2000" advTm="28010"/>
    </mc:Choice>
    <mc:Fallback xmlns="">
      <p:transition spd="slow" advTm="2801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FCCC7FE-C9B7-468F-82D0-F659B238684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03651" y="1105131"/>
            <a:ext cx="3059898" cy="4647738"/>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Title 6"/>
          <p:cNvSpPr>
            <a:spLocks noGrp="1"/>
          </p:cNvSpPr>
          <p:nvPr>
            <p:ph type="title"/>
          </p:nvPr>
        </p:nvSpPr>
        <p:spPr>
          <a:xfrm>
            <a:off x="457199" y="91440"/>
            <a:ext cx="11064240" cy="548640"/>
          </a:xfrm>
        </p:spPr>
        <p:txBody>
          <a:bodyPr/>
          <a:lstStyle/>
          <a:p>
            <a:r>
              <a:rPr lang="en-US" dirty="0"/>
              <a:t>Test Completion Rates</a:t>
            </a:r>
          </a:p>
        </p:txBody>
      </p:sp>
      <p:sp>
        <p:nvSpPr>
          <p:cNvPr id="5" name="Slide Number Placeholder 4"/>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2" name="Group 1">
            <a:extLst>
              <a:ext uri="{FF2B5EF4-FFF2-40B4-BE49-F238E27FC236}">
                <a16:creationId xmlns:a16="http://schemas.microsoft.com/office/drawing/2014/main" id="{84841D32-9602-4792-B40B-3A25962CAD02}"/>
              </a:ext>
            </a:extLst>
          </p:cNvPr>
          <p:cNvGrpSpPr/>
          <p:nvPr/>
        </p:nvGrpSpPr>
        <p:grpSpPr>
          <a:xfrm>
            <a:off x="889001" y="1574391"/>
            <a:ext cx="10836873" cy="2995000"/>
            <a:chOff x="889001" y="1574391"/>
            <a:chExt cx="10836873" cy="2995000"/>
          </a:xfrm>
        </p:grpSpPr>
        <p:grpSp>
          <p:nvGrpSpPr>
            <p:cNvPr id="14" name="Group 13">
              <a:extLst>
                <a:ext uri="{FF2B5EF4-FFF2-40B4-BE49-F238E27FC236}">
                  <a16:creationId xmlns:a16="http://schemas.microsoft.com/office/drawing/2014/main" id="{C84CD21C-BC62-4944-BF5C-81E34C95DA3E}"/>
                </a:ext>
              </a:extLst>
            </p:cNvPr>
            <p:cNvGrpSpPr/>
            <p:nvPr/>
          </p:nvGrpSpPr>
          <p:grpSpPr>
            <a:xfrm>
              <a:off x="4384338" y="1574391"/>
              <a:ext cx="7341536" cy="2995000"/>
              <a:chOff x="4544406" y="1661044"/>
              <a:chExt cx="7341536" cy="2995000"/>
            </a:xfrm>
          </p:grpSpPr>
          <p:pic>
            <p:nvPicPr>
              <p:cNvPr id="6" name="Picture 5">
                <a:extLst>
                  <a:ext uri="{FF2B5EF4-FFF2-40B4-BE49-F238E27FC236}">
                    <a16:creationId xmlns:a16="http://schemas.microsoft.com/office/drawing/2014/main" id="{9982C720-F3F5-4933-8913-1D770D4CE47A}"/>
                  </a:ext>
                </a:extLst>
              </p:cNvPr>
              <p:cNvPicPr>
                <a:picLocks noChangeAspect="1"/>
              </p:cNvPicPr>
              <p:nvPr/>
            </p:nvPicPr>
            <p:blipFill>
              <a:blip r:embed="rId5"/>
              <a:stretch>
                <a:fillRect/>
              </a:stretch>
            </p:blipFill>
            <p:spPr>
              <a:xfrm>
                <a:off x="4544408" y="1661044"/>
                <a:ext cx="7341534" cy="299500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2" name="Rectangle 11"/>
              <p:cNvSpPr/>
              <p:nvPr/>
            </p:nvSpPr>
            <p:spPr>
              <a:xfrm>
                <a:off x="7368010" y="4127995"/>
                <a:ext cx="1614626" cy="4685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7" name="Arrow: Right 6">
                <a:extLst>
                  <a:ext uri="{FF2B5EF4-FFF2-40B4-BE49-F238E27FC236}">
                    <a16:creationId xmlns:a16="http://schemas.microsoft.com/office/drawing/2014/main" id="{583662A1-69F4-4A83-BCA2-A09B94CA0D5F}"/>
                  </a:ext>
                </a:extLst>
              </p:cNvPr>
              <p:cNvSpPr/>
              <p:nvPr/>
            </p:nvSpPr>
            <p:spPr>
              <a:xfrm>
                <a:off x="4544408" y="2844792"/>
                <a:ext cx="673050" cy="16136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C175D05A-67AE-4266-A075-D5FF694F4924}"/>
                  </a:ext>
                </a:extLst>
              </p:cNvPr>
              <p:cNvSpPr/>
              <p:nvPr/>
            </p:nvSpPr>
            <p:spPr>
              <a:xfrm>
                <a:off x="4544406" y="3281082"/>
                <a:ext cx="673051" cy="16136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BB0EEA8-180A-47FA-9137-3F96D1ED61D7}"/>
                  </a:ext>
                </a:extLst>
              </p:cNvPr>
              <p:cNvSpPr/>
              <p:nvPr/>
            </p:nvSpPr>
            <p:spPr>
              <a:xfrm>
                <a:off x="4544406" y="3744395"/>
                <a:ext cx="673051" cy="16136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a:extLst>
                <a:ext uri="{FF2B5EF4-FFF2-40B4-BE49-F238E27FC236}">
                  <a16:creationId xmlns:a16="http://schemas.microsoft.com/office/drawing/2014/main" id="{5FE2B4AF-4AA5-444E-BD46-B33E89CD31B4}"/>
                </a:ext>
              </a:extLst>
            </p:cNvPr>
            <p:cNvSpPr/>
            <p:nvPr/>
          </p:nvSpPr>
          <p:spPr>
            <a:xfrm>
              <a:off x="889001" y="4064593"/>
              <a:ext cx="2558392" cy="2551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p:txBody>
        </p:sp>
      </p:grpSp>
    </p:spTree>
    <p:custDataLst>
      <p:tags r:id="rId1"/>
    </p:custDataLst>
    <p:extLst>
      <p:ext uri="{BB962C8B-B14F-4D97-AF65-F5344CB8AC3E}">
        <p14:creationId xmlns:p14="http://schemas.microsoft.com/office/powerpoint/2010/main" val="2505691852"/>
      </p:ext>
    </p:extLst>
  </p:cSld>
  <p:clrMapOvr>
    <a:masterClrMapping/>
  </p:clrMapOvr>
  <mc:AlternateContent xmlns:mc="http://schemas.openxmlformats.org/markup-compatibility/2006" xmlns:p14="http://schemas.microsoft.com/office/powerpoint/2010/main">
    <mc:Choice Requires="p14">
      <p:transition spd="slow" p14:dur="2000" advTm="40910"/>
    </mc:Choice>
    <mc:Fallback xmlns="">
      <p:transition spd="slow" advTm="4091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0"/>
  <p:tag name="ARTICULATE_DESIGN_ID_CAMBIUM ASSESSMENT PPT" val="JaLkGWQ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00000000-0000-0000-0000-000000000000</TermId>
        </TermInfo>
      </Terms>
    </TaxKeywordTaxHTField>
    <TaxCatchAll xmlns="3c8d6406-deae-4a0d-a95e-fe53ed4a1ace">
      <Value>1327</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EAC94F-0CB7-47E2-B1CC-A0F105248E94}">
  <ds:schemaRefs>
    <ds:schemaRef ds:uri="http://purl.org/dc/dcmitype/"/>
    <ds:schemaRef ds:uri="http://schemas.openxmlformats.org/package/2006/metadata/core-properties"/>
    <ds:schemaRef ds:uri="http://schemas.microsoft.com/office/2006/metadata/properties"/>
    <ds:schemaRef ds:uri="http://www.w3.org/XML/1998/namespace"/>
    <ds:schemaRef ds:uri="60b788f9-dbc8-42fd-99f2-081ed83a52df"/>
    <ds:schemaRef ds:uri="http://purl.org/dc/elements/1.1/"/>
    <ds:schemaRef ds:uri="http://schemas.microsoft.com/office/2006/documentManagement/types"/>
    <ds:schemaRef ds:uri="http://purl.org/dc/terms/"/>
    <ds:schemaRef ds:uri="http://schemas.microsoft.com/office/infopath/2007/PartnerControls"/>
    <ds:schemaRef ds:uri="3c8d6406-deae-4a0d-a95e-fe53ed4a1ace"/>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2018 AIR PPT</Template>
  <TotalTime>4796</TotalTime>
  <Words>1263</Words>
  <Application>Microsoft Office PowerPoint</Application>
  <PresentationFormat>Widescreen</PresentationFormat>
  <Paragraphs>106</Paragraphs>
  <Slides>10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 Narrow</vt:lpstr>
      <vt:lpstr>Calibri</vt:lpstr>
      <vt:lpstr>Franklin Gothic Book</vt:lpstr>
      <vt:lpstr>Franklin Gothic Medium</vt:lpstr>
      <vt:lpstr>Gill Sans MT</vt:lpstr>
      <vt:lpstr>Segoe UI</vt:lpstr>
      <vt:lpstr>Times New Roman</vt:lpstr>
      <vt:lpstr>Wingdings</vt:lpstr>
      <vt:lpstr>Cambium Assessment PPT</vt:lpstr>
      <vt:lpstr>Participation Reports </vt:lpstr>
      <vt:lpstr>Monitoring Test Progress</vt:lpstr>
      <vt:lpstr>Plan and Manage Testing, Steps 1-2</vt:lpstr>
      <vt:lpstr>Plan and Manage Testing, Step 3</vt:lpstr>
      <vt:lpstr>Plan and Manage Testing Results</vt:lpstr>
      <vt:lpstr>Plan and Manage Testing Scenarios</vt:lpstr>
      <vt:lpstr>Test Session Status Report</vt:lpstr>
      <vt:lpstr>Participation Search by SSID</vt:lpstr>
      <vt:lpstr>Test Completion Rates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Nadia McDowell</cp:lastModifiedBy>
  <cp:revision>63</cp:revision>
  <cp:lastPrinted>2017-10-19T00:36:21Z</cp:lastPrinted>
  <dcterms:created xsi:type="dcterms:W3CDTF">2020-02-03T21:37:34Z</dcterms:created>
  <dcterms:modified xsi:type="dcterms:W3CDTF">2023-07-25T19:21:25Z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y fmtid="{D5CDD505-2E9C-101B-9397-08002B2CF9AE}" pid="5" name="ArticulateGUID">
    <vt:lpwstr>E7E95A38-F887-4F20-97E0-DBEEEBCFDEA8</vt:lpwstr>
  </property>
  <property fmtid="{D5CDD505-2E9C-101B-9397-08002B2CF9AE}" pid="6" name="ArticulatePath">
    <vt:lpwstr>https://cambiumlearning-my.sharepoint.com/personal/jennifer_strittmatter_cambiumassessment_com/Documents/Desktop/Projects/ELPA21/Participation Reports/23-24_Training_Participation Reports_no audio_DRAFT</vt:lpwstr>
  </property>
</Properties>
</file>